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handoutMasterIdLst>
    <p:handoutMasterId r:id="rId24"/>
  </p:handout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Theory of machines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00FB6-2761-4E36-9550-0B1D507C8B9A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Wessam Al Azzawi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16B59-6A8C-4E23-A8B3-3EECD1BE0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540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Theory of machines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80043-4201-4F95-8FE0-503EB51B5811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Wessam Al Azzawi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986C-B408-448B-BA09-14D0B0A9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51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986C-B408-448B-BA09-14D0B0A95A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3244-A3A2-448C-A3EB-3BBD383E79EC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8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522F-C67E-4849-AD6D-070B1DFFB848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6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6908-0115-473F-893B-A2B62E1E67FD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7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E48F-8F78-4876-9559-E23A1639AE3A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9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6DC3-1A73-486C-B60F-8BE3871AD7BF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8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D80A-AB7C-4F58-8D5E-81112E254BBB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8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6B9-F040-4D5C-B17F-E80AB414E1F1}" type="datetime1">
              <a:rPr lang="en-US" smtClean="0"/>
              <a:t>10/19/2018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5BF5-E935-4893-B0E4-2F9086B33AEE}" type="datetime1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6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5783-171E-4484-9D3E-CE21F3E8C3EF}" type="datetime1">
              <a:rPr lang="en-US" smtClean="0"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A5483-56B0-451F-A834-331980377F9E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031D-A4FF-4D71-BB30-78D1314518E1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1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BCA09-1B38-440F-85D5-82F6644D367B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4192-2753-4076-A185-6990D7EA4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0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6705600" cy="5410200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sz="6800" i="1" dirty="0" smtClean="0">
                <a:solidFill>
                  <a:srgbClr val="FF0000"/>
                </a:solidFill>
              </a:rPr>
              <a:t>Friction:</a:t>
            </a:r>
            <a:endParaRPr lang="en-US" sz="6200" i="1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6200" dirty="0" smtClean="0">
                <a:solidFill>
                  <a:schemeClr val="tx1"/>
                </a:solidFill>
              </a:rPr>
              <a:t>Definitions</a:t>
            </a:r>
          </a:p>
          <a:p>
            <a:pPr marL="457200" algn="just">
              <a:tabLst>
                <a:tab pos="7772400" algn="l"/>
              </a:tabLst>
            </a:pPr>
            <a:r>
              <a:rPr lang="en-US" sz="6200" dirty="0">
                <a:solidFill>
                  <a:schemeClr val="tx1"/>
                </a:solidFill>
              </a:rPr>
              <a:t>If a block </a:t>
            </a:r>
            <a:r>
              <a:rPr lang="en-US" sz="6200" dirty="0" smtClean="0">
                <a:solidFill>
                  <a:schemeClr val="tx1"/>
                </a:solidFill>
              </a:rPr>
              <a:t>is placed over a surface </a:t>
            </a:r>
            <a:r>
              <a:rPr lang="en-US" sz="6200" dirty="0">
                <a:solidFill>
                  <a:schemeClr val="tx1"/>
                </a:solidFill>
              </a:rPr>
              <a:t>of the same or of different material, </a:t>
            </a:r>
            <a:r>
              <a:rPr lang="en-US" sz="6200" dirty="0" smtClean="0">
                <a:solidFill>
                  <a:schemeClr val="tx1"/>
                </a:solidFill>
              </a:rPr>
              <a:t>a certain </a:t>
            </a:r>
            <a:r>
              <a:rPr lang="en-US" sz="6200" dirty="0">
                <a:solidFill>
                  <a:schemeClr val="tx1"/>
                </a:solidFill>
              </a:rPr>
              <a:t>degree of interlocking of the </a:t>
            </a:r>
            <a:r>
              <a:rPr lang="en-US" sz="6200" dirty="0" smtClean="0">
                <a:solidFill>
                  <a:schemeClr val="tx1"/>
                </a:solidFill>
              </a:rPr>
              <a:t>particles takes </a:t>
            </a:r>
            <a:r>
              <a:rPr lang="en-US" sz="6200" dirty="0">
                <a:solidFill>
                  <a:schemeClr val="tx1"/>
                </a:solidFill>
              </a:rPr>
              <a:t>place. This does not involve any </a:t>
            </a:r>
            <a:r>
              <a:rPr lang="en-US" sz="6200" dirty="0" smtClean="0">
                <a:solidFill>
                  <a:schemeClr val="tx1"/>
                </a:solidFill>
              </a:rPr>
              <a:t>force</a:t>
            </a:r>
            <a:r>
              <a:rPr lang="en-US" sz="6200" dirty="0">
                <a:solidFill>
                  <a:schemeClr val="tx1"/>
                </a:solidFill>
              </a:rPr>
              <a:t> </a:t>
            </a:r>
            <a:r>
              <a:rPr lang="en-US" sz="6200" dirty="0" smtClean="0">
                <a:solidFill>
                  <a:schemeClr val="tx1"/>
                </a:solidFill>
              </a:rPr>
              <a:t>if the block </a:t>
            </a:r>
            <a:r>
              <a:rPr lang="en-US" sz="6200" dirty="0">
                <a:solidFill>
                  <a:schemeClr val="tx1"/>
                </a:solidFill>
              </a:rPr>
              <a:t>does not move or tends to move. But </a:t>
            </a:r>
            <a:r>
              <a:rPr lang="en-US" sz="6200" dirty="0" smtClean="0">
                <a:solidFill>
                  <a:schemeClr val="tx1"/>
                </a:solidFill>
              </a:rPr>
              <a:t>whenever the block </a:t>
            </a:r>
            <a:r>
              <a:rPr lang="en-US" sz="6200" dirty="0">
                <a:solidFill>
                  <a:schemeClr val="tx1"/>
                </a:solidFill>
              </a:rPr>
              <a:t>moves or tends to move tangentially with </a:t>
            </a:r>
            <a:r>
              <a:rPr lang="en-US" sz="6200" dirty="0" smtClean="0">
                <a:solidFill>
                  <a:schemeClr val="tx1"/>
                </a:solidFill>
              </a:rPr>
              <a:t>respect to </a:t>
            </a:r>
            <a:r>
              <a:rPr lang="en-US" sz="6200" dirty="0">
                <a:solidFill>
                  <a:schemeClr val="tx1"/>
                </a:solidFill>
              </a:rPr>
              <a:t>the surface, </a:t>
            </a:r>
            <a:r>
              <a:rPr lang="en-US" sz="6200" dirty="0" smtClean="0">
                <a:solidFill>
                  <a:schemeClr val="tx1"/>
                </a:solidFill>
              </a:rPr>
              <a:t>the </a:t>
            </a:r>
            <a:r>
              <a:rPr lang="en-US" sz="6200" dirty="0">
                <a:solidFill>
                  <a:schemeClr val="tx1"/>
                </a:solidFill>
              </a:rPr>
              <a:t>interlocking </a:t>
            </a:r>
            <a:r>
              <a:rPr lang="en-US" sz="6200" dirty="0" smtClean="0">
                <a:solidFill>
                  <a:schemeClr val="tx1"/>
                </a:solidFill>
              </a:rPr>
              <a:t>of the particles </a:t>
            </a:r>
            <a:r>
              <a:rPr lang="en-US" sz="6200" dirty="0">
                <a:solidFill>
                  <a:schemeClr val="tx1"/>
                </a:solidFill>
              </a:rPr>
              <a:t>opposes the motion. This </a:t>
            </a:r>
            <a:r>
              <a:rPr lang="en-US" sz="6200" dirty="0" smtClean="0">
                <a:solidFill>
                  <a:schemeClr val="tx1"/>
                </a:solidFill>
              </a:rPr>
              <a:t>opposing force</a:t>
            </a:r>
            <a:r>
              <a:rPr lang="en-US" sz="6200" dirty="0">
                <a:solidFill>
                  <a:schemeClr val="tx1"/>
                </a:solidFill>
              </a:rPr>
              <a:t>, which acts in the opposite direction of the </a:t>
            </a:r>
            <a:r>
              <a:rPr lang="en-US" sz="6200" dirty="0" smtClean="0">
                <a:solidFill>
                  <a:schemeClr val="tx1"/>
                </a:solidFill>
              </a:rPr>
              <a:t>movement is </a:t>
            </a:r>
            <a:r>
              <a:rPr lang="en-US" sz="6200" dirty="0">
                <a:solidFill>
                  <a:schemeClr val="tx1"/>
                </a:solidFill>
              </a:rPr>
              <a:t>called the </a:t>
            </a:r>
            <a:r>
              <a:rPr lang="en-US" sz="6200" i="1" dirty="0">
                <a:solidFill>
                  <a:srgbClr val="FF0000"/>
                </a:solidFill>
              </a:rPr>
              <a:t>force of friction </a:t>
            </a:r>
            <a:r>
              <a:rPr lang="en-US" sz="6200" dirty="0">
                <a:solidFill>
                  <a:schemeClr val="tx1"/>
                </a:solidFill>
              </a:rPr>
              <a:t>or </a:t>
            </a:r>
            <a:r>
              <a:rPr lang="en-US" sz="6200" dirty="0" smtClean="0">
                <a:solidFill>
                  <a:schemeClr val="tx1"/>
                </a:solidFill>
              </a:rPr>
              <a:t>simply </a:t>
            </a:r>
            <a:r>
              <a:rPr lang="en-US" sz="6200" i="1" dirty="0">
                <a:solidFill>
                  <a:srgbClr val="FF0000"/>
                </a:solidFill>
              </a:rPr>
              <a:t>friction</a:t>
            </a:r>
            <a:r>
              <a:rPr lang="en-US" sz="6200" dirty="0">
                <a:solidFill>
                  <a:schemeClr val="tx1"/>
                </a:solidFill>
              </a:rPr>
              <a:t>. </a:t>
            </a:r>
            <a:endParaRPr lang="en-US" sz="6200" dirty="0" smtClean="0">
              <a:solidFill>
                <a:schemeClr val="tx1"/>
              </a:solidFill>
            </a:endParaRPr>
          </a:p>
          <a:p>
            <a:pPr marL="457200" algn="just">
              <a:tabLst>
                <a:tab pos="7772400" algn="l"/>
              </a:tabLst>
            </a:pPr>
            <a:r>
              <a:rPr lang="en-US" sz="6200" dirty="0" smtClean="0">
                <a:solidFill>
                  <a:schemeClr val="tx1"/>
                </a:solidFill>
              </a:rPr>
              <a:t>Every </a:t>
            </a:r>
            <a:r>
              <a:rPr lang="en-US" sz="6200" dirty="0">
                <a:solidFill>
                  <a:schemeClr val="tx1"/>
                </a:solidFill>
              </a:rPr>
              <a:t>joint in a machine, </a:t>
            </a:r>
            <a:r>
              <a:rPr lang="en-US" sz="6200" dirty="0" smtClean="0">
                <a:solidFill>
                  <a:schemeClr val="tx1"/>
                </a:solidFill>
              </a:rPr>
              <a:t>force of </a:t>
            </a:r>
            <a:r>
              <a:rPr lang="en-US" sz="6200" dirty="0">
                <a:solidFill>
                  <a:schemeClr val="tx1"/>
                </a:solidFill>
              </a:rPr>
              <a:t>friction arises due to the relative motion between two </a:t>
            </a:r>
            <a:r>
              <a:rPr lang="en-US" sz="6200" dirty="0" smtClean="0">
                <a:solidFill>
                  <a:schemeClr val="tx1"/>
                </a:solidFill>
              </a:rPr>
              <a:t>parts and </a:t>
            </a:r>
            <a:r>
              <a:rPr lang="en-US" sz="6200" dirty="0">
                <a:solidFill>
                  <a:schemeClr val="tx1"/>
                </a:solidFill>
              </a:rPr>
              <a:t>hence some energy is wasted in overcoming the friction</a:t>
            </a:r>
            <a:r>
              <a:rPr lang="en-US" sz="6200" dirty="0" smtClean="0">
                <a:solidFill>
                  <a:schemeClr val="tx1"/>
                </a:solidFill>
              </a:rPr>
              <a:t>. Though </a:t>
            </a:r>
            <a:r>
              <a:rPr lang="en-US" sz="6200" dirty="0">
                <a:solidFill>
                  <a:schemeClr val="tx1"/>
                </a:solidFill>
              </a:rPr>
              <a:t>the friction is considered undesirable, yet it plays </a:t>
            </a:r>
            <a:r>
              <a:rPr lang="en-US" sz="6200" dirty="0" smtClean="0">
                <a:solidFill>
                  <a:schemeClr val="tx1"/>
                </a:solidFill>
              </a:rPr>
              <a:t>an important </a:t>
            </a:r>
            <a:r>
              <a:rPr lang="en-US" sz="6200" dirty="0">
                <a:solidFill>
                  <a:schemeClr val="tx1"/>
                </a:solidFill>
              </a:rPr>
              <a:t>role both in nature and in engineering e.g. </a:t>
            </a:r>
            <a:r>
              <a:rPr lang="en-US" sz="6200" dirty="0" smtClean="0">
                <a:solidFill>
                  <a:schemeClr val="tx1"/>
                </a:solidFill>
              </a:rPr>
              <a:t>walking on </a:t>
            </a:r>
            <a:r>
              <a:rPr lang="en-US" sz="6200" dirty="0">
                <a:solidFill>
                  <a:schemeClr val="tx1"/>
                </a:solidFill>
              </a:rPr>
              <a:t>a road, motion of locomotive on rails, transmission </a:t>
            </a:r>
            <a:r>
              <a:rPr lang="en-US" sz="6200" dirty="0" smtClean="0">
                <a:solidFill>
                  <a:schemeClr val="tx1"/>
                </a:solidFill>
              </a:rPr>
              <a:t>of power </a:t>
            </a:r>
            <a:r>
              <a:rPr lang="en-US" sz="6200" dirty="0">
                <a:solidFill>
                  <a:schemeClr val="tx1"/>
                </a:solidFill>
              </a:rPr>
              <a:t>by belts, gears etc.</a:t>
            </a:r>
            <a:endParaRPr lang="en-US" sz="62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714500"/>
            <a:ext cx="1752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05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037" y="2362200"/>
            <a:ext cx="3700463" cy="160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458200" cy="55626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i="1" dirty="0" smtClean="0">
                <a:solidFill>
                  <a:schemeClr val="tx2"/>
                </a:solidFill>
              </a:rPr>
              <a:t>Example .1. </a:t>
            </a:r>
            <a:r>
              <a:rPr lang="en-US" sz="2000" dirty="0" smtClean="0">
                <a:solidFill>
                  <a:schemeClr val="tx1"/>
                </a:solidFill>
              </a:rPr>
              <a:t>A body, resting on a rough horizontal plane required a pull of 180 N inclined at 30</a:t>
            </a:r>
            <a:r>
              <a:rPr lang="en-US" sz="2000" baseline="30000" dirty="0" smtClean="0">
                <a:solidFill>
                  <a:prstClr val="black"/>
                </a:solidFill>
              </a:rPr>
              <a:t>o</a:t>
            </a:r>
            <a:r>
              <a:rPr lang="en-US" sz="2000" dirty="0" smtClean="0">
                <a:solidFill>
                  <a:schemeClr val="tx1"/>
                </a:solidFill>
              </a:rPr>
              <a:t> to the plane just to move it. It was found that a push of 220 N inclined at 30</a:t>
            </a:r>
            <a:r>
              <a:rPr lang="en-US" sz="2000" baseline="30000" dirty="0" smtClean="0">
                <a:solidFill>
                  <a:schemeClr val="tx1"/>
                </a:solidFill>
              </a:rPr>
              <a:t>o</a:t>
            </a:r>
            <a:r>
              <a:rPr lang="en-US" sz="2000" dirty="0" smtClean="0">
                <a:solidFill>
                  <a:schemeClr val="tx1"/>
                </a:solidFill>
              </a:rPr>
              <a:t> to the plane just moved the body. Determine the weight of the body and the coefficient of friction.</a:t>
            </a:r>
          </a:p>
          <a:p>
            <a:pPr algn="just">
              <a:lnSpc>
                <a:spcPct val="80000"/>
              </a:lnSpc>
            </a:pPr>
            <a:endParaRPr lang="en-US" sz="2000" i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i="1" dirty="0" err="1" smtClean="0">
                <a:solidFill>
                  <a:schemeClr val="tx2"/>
                </a:solidFill>
              </a:rPr>
              <a:t>Slo</a:t>
            </a:r>
            <a:r>
              <a:rPr lang="en-US" sz="2000" i="1" dirty="0" smtClean="0">
                <a:solidFill>
                  <a:schemeClr val="tx2"/>
                </a:solidFill>
              </a:rPr>
              <a:t>. </a:t>
            </a:r>
            <a:r>
              <a:rPr lang="en-US" sz="2000" i="1" dirty="0" smtClean="0">
                <a:solidFill>
                  <a:srgbClr val="FF0000"/>
                </a:solidFill>
              </a:rPr>
              <a:t>(a)</a:t>
            </a:r>
          </a:p>
          <a:p>
            <a:pPr algn="just">
              <a:lnSpc>
                <a:spcPct val="80000"/>
              </a:lnSpc>
            </a:pPr>
            <a:r>
              <a:rPr lang="pt-BR" sz="2000" i="1" dirty="0" smtClean="0">
                <a:solidFill>
                  <a:schemeClr val="tx2"/>
                </a:solidFill>
              </a:rPr>
              <a:t>F = 180 cos 30</a:t>
            </a:r>
            <a:r>
              <a:rPr lang="pt-BR" sz="2000" i="1" baseline="30000" dirty="0" smtClean="0">
                <a:solidFill>
                  <a:schemeClr val="tx2"/>
                </a:solidFill>
              </a:rPr>
              <a:t>o</a:t>
            </a:r>
            <a:r>
              <a:rPr lang="pt-BR" sz="2000" i="1" dirty="0" smtClean="0">
                <a:solidFill>
                  <a:schemeClr val="tx2"/>
                </a:solidFill>
              </a:rPr>
              <a:t> = 180 × 0.866 = 156 N</a:t>
            </a:r>
            <a:endParaRPr lang="en-US" sz="2000" i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</a:pPr>
            <a:endParaRPr lang="en-US" sz="2000" i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</a:pPr>
            <a:endParaRPr lang="en-US" sz="2000" i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pl-PL" sz="2000" i="1" dirty="0" smtClean="0">
                <a:solidFill>
                  <a:schemeClr val="tx2"/>
                </a:solidFill>
              </a:rPr>
              <a:t>R</a:t>
            </a:r>
            <a:r>
              <a:rPr lang="pl-PL" sz="2000" i="1" baseline="-25000" dirty="0" smtClean="0">
                <a:solidFill>
                  <a:schemeClr val="tx2"/>
                </a:solidFill>
              </a:rPr>
              <a:t>N</a:t>
            </a:r>
            <a:r>
              <a:rPr lang="pl-PL" sz="2000" i="1" dirty="0" smtClean="0">
                <a:solidFill>
                  <a:schemeClr val="tx2"/>
                </a:solidFill>
              </a:rPr>
              <a:t> = W – 180 sin 30</a:t>
            </a:r>
            <a:r>
              <a:rPr lang="en-US" sz="2000" i="1" baseline="30000" dirty="0" smtClean="0">
                <a:solidFill>
                  <a:schemeClr val="tx2"/>
                </a:solidFill>
              </a:rPr>
              <a:t>o</a:t>
            </a:r>
            <a:r>
              <a:rPr lang="pl-PL" sz="2000" i="1" dirty="0" smtClean="0">
                <a:solidFill>
                  <a:schemeClr val="tx2"/>
                </a:solidFill>
              </a:rPr>
              <a:t> = W – 180 × 0.5 = (W – 90) N</a:t>
            </a:r>
            <a:endParaRPr lang="en-US" sz="2000" i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i="1" dirty="0" smtClean="0">
                <a:solidFill>
                  <a:schemeClr val="tx2"/>
                </a:solidFill>
              </a:rPr>
              <a:t>F = μ.R</a:t>
            </a:r>
            <a:r>
              <a:rPr lang="en-US" sz="2000" i="1" baseline="-25000" dirty="0" smtClean="0">
                <a:solidFill>
                  <a:schemeClr val="tx2"/>
                </a:solidFill>
              </a:rPr>
              <a:t>N</a:t>
            </a:r>
            <a:r>
              <a:rPr lang="en-US" sz="2000" i="1" dirty="0" smtClean="0">
                <a:solidFill>
                  <a:schemeClr val="tx2"/>
                </a:solidFill>
              </a:rPr>
              <a:t>      or     156 = μ (W – 90)		……(1)</a:t>
            </a:r>
          </a:p>
          <a:p>
            <a:pPr algn="just">
              <a:lnSpc>
                <a:spcPct val="80000"/>
              </a:lnSpc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i="1" dirty="0" smtClean="0">
                <a:solidFill>
                  <a:srgbClr val="FF0000"/>
                </a:solidFill>
              </a:rPr>
              <a:t>(b)</a:t>
            </a:r>
          </a:p>
          <a:p>
            <a:pPr algn="just">
              <a:lnSpc>
                <a:spcPct val="80000"/>
              </a:lnSpc>
            </a:pPr>
            <a:r>
              <a:rPr lang="pt-BR" sz="2000" i="1" dirty="0">
                <a:solidFill>
                  <a:schemeClr val="tx2"/>
                </a:solidFill>
              </a:rPr>
              <a:t>F = 220 cos 30</a:t>
            </a:r>
            <a:r>
              <a:rPr lang="pt-BR" sz="2000" i="1" baseline="30000" dirty="0">
                <a:solidFill>
                  <a:schemeClr val="tx2"/>
                </a:solidFill>
              </a:rPr>
              <a:t>o</a:t>
            </a:r>
            <a:r>
              <a:rPr lang="pt-BR" sz="2000" i="1" dirty="0">
                <a:solidFill>
                  <a:schemeClr val="tx2"/>
                </a:solidFill>
              </a:rPr>
              <a:t> = 220 × 0.866 = 190.5 </a:t>
            </a:r>
            <a:r>
              <a:rPr lang="pt-BR" sz="2000" i="1" dirty="0" smtClean="0">
                <a:solidFill>
                  <a:schemeClr val="tx2"/>
                </a:solidFill>
              </a:rPr>
              <a:t>N</a:t>
            </a:r>
          </a:p>
          <a:p>
            <a:pPr algn="just">
              <a:lnSpc>
                <a:spcPct val="80000"/>
              </a:lnSpc>
            </a:pPr>
            <a:r>
              <a:rPr lang="pl-PL" sz="2000" i="1" dirty="0" smtClean="0">
                <a:solidFill>
                  <a:schemeClr val="tx2"/>
                </a:solidFill>
              </a:rPr>
              <a:t>R</a:t>
            </a:r>
            <a:r>
              <a:rPr lang="pl-PL" sz="2000" i="1" baseline="-25000" dirty="0" smtClean="0">
                <a:solidFill>
                  <a:schemeClr val="tx2"/>
                </a:solidFill>
              </a:rPr>
              <a:t>N</a:t>
            </a:r>
            <a:r>
              <a:rPr lang="pl-PL" sz="2000" i="1" dirty="0" smtClean="0">
                <a:solidFill>
                  <a:schemeClr val="tx2"/>
                </a:solidFill>
              </a:rPr>
              <a:t> </a:t>
            </a:r>
            <a:r>
              <a:rPr lang="pl-PL" sz="2000" i="1" dirty="0">
                <a:solidFill>
                  <a:schemeClr val="tx2"/>
                </a:solidFill>
              </a:rPr>
              <a:t>= W + 220 sin 30</a:t>
            </a:r>
            <a:r>
              <a:rPr lang="pl-PL" sz="2000" i="1" baseline="30000" dirty="0">
                <a:solidFill>
                  <a:schemeClr val="tx2"/>
                </a:solidFill>
              </a:rPr>
              <a:t>o</a:t>
            </a:r>
            <a:r>
              <a:rPr lang="pl-PL" sz="2000" i="1" dirty="0">
                <a:solidFill>
                  <a:schemeClr val="tx2"/>
                </a:solidFill>
              </a:rPr>
              <a:t> = W + 220 × 0.5 = (W + 110) </a:t>
            </a:r>
            <a:r>
              <a:rPr lang="pl-PL" sz="2000" i="1" dirty="0" smtClean="0">
                <a:solidFill>
                  <a:schemeClr val="tx2"/>
                </a:solidFill>
              </a:rPr>
              <a:t>N</a:t>
            </a:r>
            <a:endParaRPr lang="en-US" sz="2000" i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i="1" dirty="0">
                <a:solidFill>
                  <a:schemeClr val="tx2"/>
                </a:solidFill>
              </a:rPr>
              <a:t>F = μ.R</a:t>
            </a:r>
            <a:r>
              <a:rPr lang="en-US" sz="2000" i="1" baseline="-25000" dirty="0">
                <a:solidFill>
                  <a:schemeClr val="tx2"/>
                </a:solidFill>
              </a:rPr>
              <a:t>N</a:t>
            </a:r>
            <a:r>
              <a:rPr lang="en-US" sz="2000" i="1" dirty="0">
                <a:solidFill>
                  <a:schemeClr val="tx2"/>
                </a:solidFill>
              </a:rPr>
              <a:t> </a:t>
            </a:r>
            <a:r>
              <a:rPr lang="en-US" sz="2000" i="1" dirty="0" smtClean="0">
                <a:solidFill>
                  <a:schemeClr val="tx2"/>
                </a:solidFill>
              </a:rPr>
              <a:t>   or      190.5 </a:t>
            </a:r>
            <a:r>
              <a:rPr lang="en-US" sz="2000" i="1" dirty="0">
                <a:solidFill>
                  <a:schemeClr val="tx2"/>
                </a:solidFill>
              </a:rPr>
              <a:t>= μ (W + 110</a:t>
            </a:r>
            <a:r>
              <a:rPr lang="en-US" sz="2000" i="1" dirty="0" smtClean="0">
                <a:solidFill>
                  <a:schemeClr val="tx2"/>
                </a:solidFill>
              </a:rPr>
              <a:t>)	               …….(2)</a:t>
            </a:r>
          </a:p>
          <a:p>
            <a:pPr algn="just">
              <a:lnSpc>
                <a:spcPct val="80000"/>
              </a:lnSpc>
            </a:pPr>
            <a:endParaRPr lang="en-US" sz="2000" i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i="1" dirty="0" smtClean="0">
                <a:solidFill>
                  <a:schemeClr val="tx2"/>
                </a:solidFill>
              </a:rPr>
              <a:t>From (1) and (2)</a:t>
            </a:r>
          </a:p>
          <a:p>
            <a:pPr>
              <a:lnSpc>
                <a:spcPct val="80000"/>
              </a:lnSpc>
            </a:pPr>
            <a:r>
              <a:rPr lang="en-US" sz="2000" i="1" dirty="0">
                <a:solidFill>
                  <a:schemeClr val="tx2"/>
                </a:solidFill>
              </a:rPr>
              <a:t>W = 1000 N, </a:t>
            </a:r>
            <a:r>
              <a:rPr lang="en-US" sz="2000" i="1" dirty="0" smtClean="0">
                <a:solidFill>
                  <a:schemeClr val="tx2"/>
                </a:solidFill>
              </a:rPr>
              <a:t> and  μ </a:t>
            </a:r>
            <a:r>
              <a:rPr lang="en-US" sz="2000" i="1" dirty="0">
                <a:solidFill>
                  <a:schemeClr val="tx2"/>
                </a:solidFill>
              </a:rPr>
              <a:t>= 0.1714 </a:t>
            </a:r>
            <a:r>
              <a:rPr lang="en-US" sz="2000" i="1" dirty="0">
                <a:solidFill>
                  <a:srgbClr val="FF0000"/>
                </a:solidFill>
              </a:rPr>
              <a:t>Ans</a:t>
            </a:r>
            <a:r>
              <a:rPr lang="en-US" sz="2000" i="1" dirty="0">
                <a:solidFill>
                  <a:schemeClr val="tx2"/>
                </a:solidFill>
              </a:rPr>
              <a:t>.</a:t>
            </a:r>
          </a:p>
          <a:p>
            <a:pPr algn="just">
              <a:lnSpc>
                <a:spcPct val="80000"/>
              </a:lnSpc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31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6304767" cy="266699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Friction of a Body </a:t>
            </a:r>
            <a:r>
              <a:rPr lang="en-US" sz="2200" dirty="0" smtClean="0">
                <a:solidFill>
                  <a:schemeClr val="tx1"/>
                </a:solidFill>
              </a:rPr>
              <a:t>on </a:t>
            </a:r>
            <a:r>
              <a:rPr lang="en-US" sz="2200" dirty="0">
                <a:solidFill>
                  <a:schemeClr val="tx1"/>
                </a:solidFill>
              </a:rPr>
              <a:t>a Rough Inclined </a:t>
            </a:r>
            <a:r>
              <a:rPr lang="en-US" sz="2200" dirty="0" smtClean="0">
                <a:solidFill>
                  <a:schemeClr val="tx1"/>
                </a:solidFill>
              </a:rPr>
              <a:t>Plane</a:t>
            </a:r>
          </a:p>
          <a:p>
            <a:pPr marL="6858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200" i="1" dirty="0" smtClean="0">
                <a:solidFill>
                  <a:srgbClr val="FF0000"/>
                </a:solidFill>
              </a:rPr>
              <a:t>Motion up the plane</a:t>
            </a:r>
          </a:p>
          <a:p>
            <a:pPr marL="8636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If friction </a:t>
            </a:r>
            <a:r>
              <a:rPr lang="en-US" sz="2000" dirty="0">
                <a:solidFill>
                  <a:schemeClr val="tx1"/>
                </a:solidFill>
              </a:rPr>
              <a:t>is neglected, the body is in equilibrium under the </a:t>
            </a:r>
            <a:r>
              <a:rPr lang="en-US" sz="2000" dirty="0" smtClean="0">
                <a:solidFill>
                  <a:schemeClr val="tx1"/>
                </a:solidFill>
              </a:rPr>
              <a:t>three </a:t>
            </a:r>
            <a:r>
              <a:rPr lang="en-US" sz="2000" dirty="0">
                <a:solidFill>
                  <a:schemeClr val="tx1"/>
                </a:solidFill>
              </a:rPr>
              <a:t>forces</a:t>
            </a:r>
            <a:r>
              <a:rPr lang="en-US" sz="2000" dirty="0" smtClean="0">
                <a:solidFill>
                  <a:schemeClr val="tx1"/>
                </a:solidFill>
              </a:rPr>
              <a:t>, i.e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i="1" dirty="0">
                <a:solidFill>
                  <a:schemeClr val="tx2"/>
                </a:solidFill>
              </a:rPr>
              <a:t>P</a:t>
            </a:r>
            <a:r>
              <a:rPr lang="en-US" sz="2000" i="1" baseline="-25000" dirty="0">
                <a:solidFill>
                  <a:schemeClr val="tx2"/>
                </a:solidFill>
              </a:rPr>
              <a:t>0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i="1" dirty="0">
                <a:solidFill>
                  <a:schemeClr val="tx2"/>
                </a:solidFill>
              </a:rPr>
              <a:t>W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i="1" dirty="0">
                <a:solidFill>
                  <a:schemeClr val="tx2"/>
                </a:solidFill>
              </a:rPr>
              <a:t>RN</a:t>
            </a:r>
            <a:r>
              <a:rPr lang="en-US" sz="2000" baseline="-25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Fig. </a:t>
            </a:r>
            <a:r>
              <a:rPr lang="en-US" sz="2000" dirty="0">
                <a:solidFill>
                  <a:schemeClr val="tx1"/>
                </a:solidFill>
              </a:rPr>
              <a:t>(a</a:t>
            </a:r>
            <a:r>
              <a:rPr lang="en-US" sz="2000" dirty="0" smtClean="0">
                <a:solidFill>
                  <a:schemeClr val="tx1"/>
                </a:solidFill>
              </a:rPr>
              <a:t>).</a:t>
            </a: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863600" algn="just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triangle of forces is shown in Fig</a:t>
            </a:r>
            <a:r>
              <a:rPr lang="en-US" sz="2000" dirty="0" smtClean="0">
                <a:solidFill>
                  <a:schemeClr val="tx1"/>
                </a:solidFill>
              </a:rPr>
              <a:t>.(b).</a:t>
            </a:r>
          </a:p>
          <a:p>
            <a:pPr marL="863600" algn="just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Sin rule 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767" y="914400"/>
            <a:ext cx="238203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7296637" y="3271837"/>
            <a:ext cx="1221740" cy="2295525"/>
            <a:chOff x="6123792" y="2743200"/>
            <a:chExt cx="1238250" cy="2295525"/>
          </a:xfrm>
        </p:grpSpPr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3792" y="2743200"/>
              <a:ext cx="1238250" cy="2066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2917" y="4848225"/>
              <a:ext cx="2381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ight Arrow 13"/>
          <p:cNvSpPr/>
          <p:nvPr/>
        </p:nvSpPr>
        <p:spPr>
          <a:xfrm>
            <a:off x="2286000" y="3124200"/>
            <a:ext cx="451104" cy="762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605213"/>
            <a:ext cx="4572124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67868" y="4461808"/>
            <a:ext cx="419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tx2"/>
                </a:solidFill>
              </a:rPr>
              <a:t>W</a:t>
            </a:r>
            <a:r>
              <a:rPr lang="en-US" sz="1500" dirty="0"/>
              <a:t> = Weight </a:t>
            </a:r>
            <a:endParaRPr lang="en-US" sz="1500" dirty="0" smtClean="0"/>
          </a:p>
          <a:p>
            <a:r>
              <a:rPr lang="en-US" sz="1500" i="1" dirty="0">
                <a:solidFill>
                  <a:schemeClr val="tx2"/>
                </a:solidFill>
              </a:rPr>
              <a:t>α</a:t>
            </a:r>
            <a:r>
              <a:rPr lang="en-US" sz="1500" dirty="0" smtClean="0"/>
              <a:t> </a:t>
            </a:r>
            <a:r>
              <a:rPr lang="en-US" sz="1500" dirty="0"/>
              <a:t>= Angle of </a:t>
            </a:r>
            <a:r>
              <a:rPr lang="en-US" sz="1500" dirty="0" smtClean="0"/>
              <a:t>the plane</a:t>
            </a:r>
            <a:endParaRPr lang="en-US" sz="1500" dirty="0"/>
          </a:p>
          <a:p>
            <a:r>
              <a:rPr lang="en-US" sz="1500" dirty="0">
                <a:solidFill>
                  <a:schemeClr val="tx2"/>
                </a:solidFill>
              </a:rPr>
              <a:t>φ</a:t>
            </a:r>
            <a:r>
              <a:rPr lang="en-US" sz="1500" dirty="0"/>
              <a:t> = Limiting angle of </a:t>
            </a:r>
            <a:r>
              <a:rPr lang="en-US" sz="1500" dirty="0" smtClean="0"/>
              <a:t>the surfaces</a:t>
            </a:r>
            <a:r>
              <a:rPr lang="en-US" sz="1500" dirty="0"/>
              <a:t>,</a:t>
            </a:r>
          </a:p>
          <a:p>
            <a:r>
              <a:rPr lang="en-US" sz="1500" i="1" dirty="0">
                <a:solidFill>
                  <a:schemeClr val="tx2"/>
                </a:solidFill>
              </a:rPr>
              <a:t>P</a:t>
            </a:r>
            <a:r>
              <a:rPr lang="en-US" sz="1500" dirty="0"/>
              <a:t> = </a:t>
            </a:r>
            <a:r>
              <a:rPr lang="en-US" sz="1500" dirty="0" smtClean="0"/>
              <a:t>Force </a:t>
            </a:r>
            <a:r>
              <a:rPr lang="en-US" sz="1500" dirty="0"/>
              <a:t>applied  </a:t>
            </a:r>
            <a:r>
              <a:rPr lang="en-US" sz="1500" dirty="0" smtClean="0"/>
              <a:t>to slide the body, </a:t>
            </a:r>
            <a:r>
              <a:rPr lang="en-US" sz="1500" i="1" dirty="0">
                <a:solidFill>
                  <a:schemeClr val="tx2"/>
                </a:solidFill>
              </a:rPr>
              <a:t>considering </a:t>
            </a:r>
            <a:r>
              <a:rPr lang="en-US" sz="1500" i="1" dirty="0" smtClean="0">
                <a:solidFill>
                  <a:schemeClr val="tx2"/>
                </a:solidFill>
              </a:rPr>
              <a:t>friction</a:t>
            </a:r>
            <a:r>
              <a:rPr lang="en-US" sz="1500" dirty="0" smtClean="0"/>
              <a:t>.</a:t>
            </a:r>
          </a:p>
          <a:p>
            <a:r>
              <a:rPr lang="en-US" sz="1500" i="1" dirty="0">
                <a:solidFill>
                  <a:schemeClr val="tx2"/>
                </a:solidFill>
              </a:rPr>
              <a:t>P</a:t>
            </a:r>
            <a:r>
              <a:rPr lang="en-US" sz="1500" i="1" baseline="-25000" dirty="0">
                <a:solidFill>
                  <a:schemeClr val="tx2"/>
                </a:solidFill>
              </a:rPr>
              <a:t>0</a:t>
            </a:r>
            <a:r>
              <a:rPr lang="en-US" sz="1500" dirty="0"/>
              <a:t> = </a:t>
            </a:r>
            <a:r>
              <a:rPr lang="en-US" sz="1500" dirty="0" smtClean="0"/>
              <a:t>Force </a:t>
            </a:r>
            <a:r>
              <a:rPr lang="en-US" sz="1500" dirty="0"/>
              <a:t>required to move the body up the plane </a:t>
            </a:r>
            <a:r>
              <a:rPr lang="en-US" sz="1500" i="1" dirty="0">
                <a:solidFill>
                  <a:schemeClr val="tx2"/>
                </a:solidFill>
              </a:rPr>
              <a:t>neglecting </a:t>
            </a:r>
            <a:r>
              <a:rPr lang="en-US" sz="1500" i="1" dirty="0" smtClean="0">
                <a:solidFill>
                  <a:schemeClr val="tx2"/>
                </a:solidFill>
              </a:rPr>
              <a:t>friction.</a:t>
            </a:r>
          </a:p>
          <a:p>
            <a:r>
              <a:rPr lang="en-US" sz="1500" i="1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8700" y="4461808"/>
            <a:ext cx="2476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1F497D"/>
                </a:solidFill>
              </a:rPr>
              <a:t>θ</a:t>
            </a:r>
            <a:r>
              <a:rPr lang="en-US" sz="1500" i="1" dirty="0">
                <a:solidFill>
                  <a:srgbClr val="1F497D"/>
                </a:solidFill>
              </a:rPr>
              <a:t> = </a:t>
            </a:r>
            <a:r>
              <a:rPr lang="en-US" sz="1500" dirty="0">
                <a:solidFill>
                  <a:prstClr val="black"/>
                </a:solidFill>
              </a:rPr>
              <a:t>Angle between </a:t>
            </a:r>
            <a:r>
              <a:rPr lang="en-US" sz="1500" i="1" dirty="0">
                <a:solidFill>
                  <a:srgbClr val="1F497D"/>
                </a:solidFill>
              </a:rPr>
              <a:t>P </a:t>
            </a:r>
            <a:r>
              <a:rPr lang="en-US" sz="1500" dirty="0">
                <a:solidFill>
                  <a:prstClr val="black"/>
                </a:solidFill>
              </a:rPr>
              <a:t>and</a:t>
            </a:r>
            <a:r>
              <a:rPr lang="en-US" sz="1500" i="1" dirty="0">
                <a:solidFill>
                  <a:srgbClr val="1F497D"/>
                </a:solidFill>
              </a:rPr>
              <a:t>  W</a:t>
            </a:r>
            <a:endParaRPr lang="en-US" sz="1500" i="1" dirty="0" smtClean="0">
              <a:solidFill>
                <a:schemeClr val="tx2"/>
              </a:solidFill>
            </a:endParaRPr>
          </a:p>
          <a:p>
            <a:r>
              <a:rPr lang="el-GR" sz="1500" i="1" dirty="0" smtClean="0">
                <a:solidFill>
                  <a:schemeClr val="tx2"/>
                </a:solidFill>
              </a:rPr>
              <a:t>μ </a:t>
            </a:r>
            <a:r>
              <a:rPr lang="el-GR" sz="1500" dirty="0"/>
              <a:t>= </a:t>
            </a:r>
            <a:r>
              <a:rPr lang="en-US" sz="1500" dirty="0"/>
              <a:t>Coefficient of friction</a:t>
            </a:r>
          </a:p>
          <a:p>
            <a:r>
              <a:rPr lang="en-US" sz="1500" i="1" dirty="0" smtClean="0">
                <a:solidFill>
                  <a:schemeClr val="tx2"/>
                </a:solidFill>
              </a:rPr>
              <a:t>R</a:t>
            </a:r>
            <a:r>
              <a:rPr lang="en-US" sz="1500" i="1" baseline="-25000" dirty="0" smtClean="0">
                <a:solidFill>
                  <a:schemeClr val="tx2"/>
                </a:solidFill>
              </a:rPr>
              <a:t>N</a:t>
            </a:r>
            <a:r>
              <a:rPr lang="en-US" sz="1500" i="1" dirty="0" smtClean="0">
                <a:solidFill>
                  <a:schemeClr val="tx2"/>
                </a:solidFill>
              </a:rPr>
              <a:t> </a:t>
            </a:r>
            <a:r>
              <a:rPr lang="en-US" sz="1500" dirty="0"/>
              <a:t>= Normal reaction</a:t>
            </a:r>
          </a:p>
          <a:p>
            <a:r>
              <a:rPr lang="en-US" sz="1500" i="1" dirty="0" smtClean="0">
                <a:solidFill>
                  <a:schemeClr val="tx2"/>
                </a:solidFill>
              </a:rPr>
              <a:t>R </a:t>
            </a:r>
            <a:r>
              <a:rPr lang="en-US" sz="1500" dirty="0" smtClean="0"/>
              <a:t>=</a:t>
            </a:r>
            <a:r>
              <a:rPr lang="en-US" sz="1500" i="1" dirty="0" smtClean="0">
                <a:solidFill>
                  <a:schemeClr val="tx2"/>
                </a:solidFill>
              </a:rPr>
              <a:t> </a:t>
            </a:r>
            <a:r>
              <a:rPr lang="en-US" sz="1500" dirty="0"/>
              <a:t>Resultant reaction</a:t>
            </a:r>
          </a:p>
        </p:txBody>
      </p:sp>
    </p:spTree>
    <p:extLst>
      <p:ext uri="{BB962C8B-B14F-4D97-AF65-F5344CB8AC3E}">
        <p14:creationId xmlns:p14="http://schemas.microsoft.com/office/powerpoint/2010/main" val="1718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1"/>
            <a:ext cx="5714999" cy="251459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Friction of a Body </a:t>
            </a:r>
            <a:r>
              <a:rPr lang="en-US" sz="2200" dirty="0" smtClean="0">
                <a:solidFill>
                  <a:schemeClr val="tx1"/>
                </a:solidFill>
              </a:rPr>
              <a:t>on </a:t>
            </a:r>
            <a:r>
              <a:rPr lang="en-US" sz="2200" dirty="0">
                <a:solidFill>
                  <a:schemeClr val="tx1"/>
                </a:solidFill>
              </a:rPr>
              <a:t>a Rough Inclined </a:t>
            </a:r>
            <a:r>
              <a:rPr lang="en-US" sz="2200" dirty="0" smtClean="0">
                <a:solidFill>
                  <a:schemeClr val="tx1"/>
                </a:solidFill>
              </a:rPr>
              <a:t>Plane</a:t>
            </a: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friction is taken into account, a frictional force </a:t>
            </a:r>
            <a:r>
              <a:rPr lang="en-US" sz="2000" i="1" dirty="0">
                <a:solidFill>
                  <a:schemeClr val="tx2"/>
                </a:solidFill>
              </a:rPr>
              <a:t>F = </a:t>
            </a:r>
            <a:r>
              <a:rPr lang="en-US" sz="2000" i="1" dirty="0" smtClean="0">
                <a:solidFill>
                  <a:schemeClr val="tx2"/>
                </a:solidFill>
              </a:rPr>
              <a:t>μ.R</a:t>
            </a:r>
            <a:r>
              <a:rPr lang="en-US" sz="2000" i="1" baseline="-25000" dirty="0" smtClean="0">
                <a:solidFill>
                  <a:schemeClr val="tx2"/>
                </a:solidFill>
              </a:rPr>
              <a:t>N</a:t>
            </a:r>
            <a:r>
              <a:rPr lang="en-US" sz="2000" i="1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Fig.(a)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685800" algn="just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The triangle of forces is shown in Fig.(b).</a:t>
            </a:r>
          </a:p>
          <a:p>
            <a:pPr marL="685800" algn="just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Sin rule </a:t>
            </a: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743982"/>
            <a:ext cx="2924175" cy="2761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997" y="2819400"/>
            <a:ext cx="3285203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858000" y="3810000"/>
            <a:ext cx="1771650" cy="2066925"/>
            <a:chOff x="6858000" y="3810000"/>
            <a:chExt cx="1771650" cy="2066925"/>
          </a:xfrm>
        </p:grpSpPr>
        <p:pic>
          <p:nvPicPr>
            <p:cNvPr id="9220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0" y="3810000"/>
              <a:ext cx="1771650" cy="184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1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5712" y="5657850"/>
              <a:ext cx="209550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609600" y="45593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42900">
              <a:buFont typeface="+mj-lt"/>
              <a:buAutoNum type="arabicPeriod"/>
              <a:tabLst>
                <a:tab pos="800100" algn="l"/>
              </a:tabLst>
            </a:pPr>
            <a:r>
              <a:rPr lang="en-US" sz="2000" dirty="0"/>
              <a:t>When the </a:t>
            </a:r>
            <a:r>
              <a:rPr lang="en-US" sz="2000" dirty="0" smtClean="0"/>
              <a:t>applied force is </a:t>
            </a:r>
            <a:r>
              <a:rPr lang="en-US" sz="2000" dirty="0"/>
              <a:t>horizontal, then </a:t>
            </a:r>
            <a:r>
              <a:rPr lang="en-US" sz="2000" dirty="0">
                <a:solidFill>
                  <a:schemeClr val="tx2"/>
                </a:solidFill>
              </a:rPr>
              <a:t>θ</a:t>
            </a:r>
            <a:r>
              <a:rPr lang="en-US" sz="2000" i="1" dirty="0">
                <a:solidFill>
                  <a:schemeClr val="tx2"/>
                </a:solidFill>
              </a:rPr>
              <a:t> = </a:t>
            </a:r>
            <a:r>
              <a:rPr lang="en-US" sz="2000" i="1" dirty="0" smtClean="0">
                <a:solidFill>
                  <a:schemeClr val="tx2"/>
                </a:solidFill>
              </a:rPr>
              <a:t>90</a:t>
            </a:r>
            <a:r>
              <a:rPr lang="en-US" sz="2000" i="1" baseline="30000" dirty="0" smtClean="0">
                <a:solidFill>
                  <a:schemeClr val="tx2"/>
                </a:solidFill>
              </a:rPr>
              <a:t>o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992" y="4928632"/>
            <a:ext cx="3785133" cy="62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515" y="5715000"/>
            <a:ext cx="554616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660183"/>
            <a:ext cx="2133600" cy="75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96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5714999" cy="136259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Friction of a Body </a:t>
            </a:r>
            <a:r>
              <a:rPr lang="en-US" sz="2200" dirty="0" smtClean="0">
                <a:solidFill>
                  <a:schemeClr val="tx1"/>
                </a:solidFill>
              </a:rPr>
              <a:t>on </a:t>
            </a:r>
            <a:r>
              <a:rPr lang="en-US" sz="2200" dirty="0">
                <a:solidFill>
                  <a:schemeClr val="tx1"/>
                </a:solidFill>
              </a:rPr>
              <a:t>a Rough Inclined </a:t>
            </a:r>
            <a:r>
              <a:rPr lang="en-US" sz="2200" dirty="0" smtClean="0">
                <a:solidFill>
                  <a:schemeClr val="tx1"/>
                </a:solidFill>
              </a:rPr>
              <a:t>Plane</a:t>
            </a: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457200">
              <a:buFont typeface="+mj-lt"/>
              <a:buAutoNum type="alphaLcPeriod"/>
              <a:tabLst>
                <a:tab pos="800100" algn="l"/>
              </a:tabLst>
            </a:pPr>
            <a:r>
              <a:rPr lang="en-US" sz="2000" dirty="0"/>
              <a:t>When the </a:t>
            </a:r>
            <a:r>
              <a:rPr lang="en-US" sz="2000" dirty="0" smtClean="0"/>
              <a:t>applied force is </a:t>
            </a:r>
            <a:r>
              <a:rPr lang="en-US" sz="2000" dirty="0"/>
              <a:t>horizontal, then </a:t>
            </a:r>
            <a:r>
              <a:rPr lang="en-US" sz="2000" dirty="0">
                <a:solidFill>
                  <a:schemeClr val="tx2"/>
                </a:solidFill>
              </a:rPr>
              <a:t>θ</a:t>
            </a:r>
            <a:r>
              <a:rPr lang="en-US" sz="2000" i="1" dirty="0">
                <a:solidFill>
                  <a:schemeClr val="tx2"/>
                </a:solidFill>
              </a:rPr>
              <a:t> = </a:t>
            </a:r>
            <a:r>
              <a:rPr lang="en-US" sz="2000" i="1" dirty="0" smtClean="0">
                <a:solidFill>
                  <a:schemeClr val="tx2"/>
                </a:solidFill>
              </a:rPr>
              <a:t>90</a:t>
            </a:r>
            <a:r>
              <a:rPr lang="en-US" sz="2000" i="1" baseline="30000" dirty="0" smtClean="0">
                <a:solidFill>
                  <a:schemeClr val="tx2"/>
                </a:solidFill>
              </a:rPr>
              <a:t>o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392" y="2426732"/>
            <a:ext cx="3785133" cy="62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915" y="3213100"/>
            <a:ext cx="554616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066800" y="4038600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457200">
              <a:buFont typeface="+mj-lt"/>
              <a:buAutoNum type="alphaLcPeriod" startAt="2"/>
              <a:tabLst>
                <a:tab pos="800100" algn="l"/>
              </a:tabLst>
            </a:pPr>
            <a:r>
              <a:rPr lang="en-US" sz="2000" dirty="0"/>
              <a:t>When the </a:t>
            </a:r>
            <a:r>
              <a:rPr lang="en-US" sz="2000" dirty="0" smtClean="0"/>
              <a:t>applied force is parallel to the plan, </a:t>
            </a:r>
            <a:r>
              <a:rPr lang="en-US" sz="2000" dirty="0"/>
              <a:t>then </a:t>
            </a:r>
            <a:r>
              <a:rPr lang="en-US" sz="2000" dirty="0">
                <a:solidFill>
                  <a:schemeClr val="tx2"/>
                </a:solidFill>
              </a:rPr>
              <a:t>θ</a:t>
            </a:r>
            <a:r>
              <a:rPr lang="en-US" sz="2000" i="1" dirty="0">
                <a:solidFill>
                  <a:schemeClr val="tx2"/>
                </a:solidFill>
              </a:rPr>
              <a:t> = 90</a:t>
            </a:r>
            <a:r>
              <a:rPr lang="en-US" sz="2000" i="1" baseline="30000" dirty="0">
                <a:solidFill>
                  <a:schemeClr val="tx2"/>
                </a:solidFill>
              </a:rPr>
              <a:t>o</a:t>
            </a:r>
            <a:r>
              <a:rPr lang="en-US" sz="2000" i="1" dirty="0">
                <a:solidFill>
                  <a:schemeClr val="tx2"/>
                </a:solidFill>
              </a:rPr>
              <a:t>+ </a:t>
            </a:r>
            <a:r>
              <a:rPr lang="el-GR" sz="2000" i="1" dirty="0">
                <a:solidFill>
                  <a:schemeClr val="tx2"/>
                </a:solidFill>
              </a:rPr>
              <a:t>α</a:t>
            </a:r>
            <a:endParaRPr lang="en-US" sz="2000" i="1" dirty="0">
              <a:solidFill>
                <a:schemeClr val="tx2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075" y="4746486"/>
            <a:ext cx="3431276" cy="663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53197" y="5575756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(sin </a:t>
            </a:r>
            <a:r>
              <a:rPr 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+ μ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 </a:t>
            </a:r>
            <a:r>
              <a:rPr 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α)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4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5714999" cy="121919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Friction of a Body </a:t>
            </a:r>
            <a:r>
              <a:rPr lang="en-US" sz="2200" dirty="0" smtClean="0">
                <a:solidFill>
                  <a:schemeClr val="tx1"/>
                </a:solidFill>
              </a:rPr>
              <a:t>on </a:t>
            </a:r>
            <a:r>
              <a:rPr lang="en-US" sz="2200" dirty="0">
                <a:solidFill>
                  <a:schemeClr val="tx1"/>
                </a:solidFill>
              </a:rPr>
              <a:t>a Rough Inclined </a:t>
            </a:r>
            <a:r>
              <a:rPr lang="en-US" sz="2200" dirty="0" smtClean="0">
                <a:solidFill>
                  <a:schemeClr val="tx1"/>
                </a:solidFill>
              </a:rPr>
              <a:t>Plane</a:t>
            </a: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9050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457200">
              <a:buFont typeface="+mj-lt"/>
              <a:buAutoNum type="arabicPeriod" startAt="2"/>
              <a:tabLst>
                <a:tab pos="800100" algn="l"/>
              </a:tabLst>
            </a:pPr>
            <a:r>
              <a:rPr lang="en-US" sz="2000" i="1" dirty="0">
                <a:solidFill>
                  <a:srgbClr val="FF0000"/>
                </a:solidFill>
              </a:rPr>
              <a:t>motion of the body down the </a:t>
            </a:r>
            <a:r>
              <a:rPr lang="en-US" sz="2000" i="1" dirty="0" smtClean="0">
                <a:solidFill>
                  <a:srgbClr val="FF0000"/>
                </a:solidFill>
              </a:rPr>
              <a:t>plane</a:t>
            </a:r>
          </a:p>
          <a:p>
            <a:pPr marL="520700">
              <a:tabLst>
                <a:tab pos="800100" algn="l"/>
              </a:tabLst>
            </a:pPr>
            <a:r>
              <a:rPr lang="en-US" sz="2000" dirty="0"/>
              <a:t>If friction is neglected he </a:t>
            </a:r>
            <a:r>
              <a:rPr lang="en-US" sz="2000" dirty="0" smtClean="0"/>
              <a:t>force required </a:t>
            </a:r>
            <a:r>
              <a:rPr lang="en-US" sz="2000" dirty="0"/>
              <a:t>for the motion down the plane will be same as for </a:t>
            </a:r>
            <a:r>
              <a:rPr lang="en-US" sz="2000" dirty="0" smtClean="0"/>
              <a:t>the motion </a:t>
            </a:r>
            <a:r>
              <a:rPr lang="en-US" sz="2000" dirty="0"/>
              <a:t>up the plane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286" y="5410199"/>
            <a:ext cx="2053713" cy="83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01588"/>
            <a:ext cx="5638800" cy="24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94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5714999" cy="121919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Friction of a Body </a:t>
            </a:r>
            <a:r>
              <a:rPr lang="en-US" sz="2200" dirty="0" smtClean="0">
                <a:solidFill>
                  <a:schemeClr val="tx1"/>
                </a:solidFill>
              </a:rPr>
              <a:t>on </a:t>
            </a:r>
            <a:r>
              <a:rPr lang="en-US" sz="2200" dirty="0">
                <a:solidFill>
                  <a:schemeClr val="tx1"/>
                </a:solidFill>
              </a:rPr>
              <a:t>a Rough Inclined </a:t>
            </a:r>
            <a:r>
              <a:rPr lang="en-US" sz="2200" dirty="0" smtClean="0">
                <a:solidFill>
                  <a:schemeClr val="tx1"/>
                </a:solidFill>
              </a:rPr>
              <a:t>Plane</a:t>
            </a: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9050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>
              <a:tabLst>
                <a:tab pos="800100" algn="l"/>
              </a:tabLst>
            </a:pPr>
            <a:r>
              <a:rPr lang="en-US" sz="2000" dirty="0" smtClean="0"/>
              <a:t>When </a:t>
            </a:r>
            <a:r>
              <a:rPr lang="en-US" sz="2000" dirty="0"/>
              <a:t>the friction is taken into account, the </a:t>
            </a:r>
            <a:r>
              <a:rPr lang="en-US" sz="2000" dirty="0" smtClean="0"/>
              <a:t>friction </a:t>
            </a:r>
            <a:r>
              <a:rPr lang="en-US" sz="2000" i="1" dirty="0">
                <a:solidFill>
                  <a:schemeClr val="tx2"/>
                </a:solidFill>
              </a:rPr>
              <a:t>F = μ.R</a:t>
            </a:r>
            <a:r>
              <a:rPr lang="en-US" sz="2000" i="1" baseline="-25000" dirty="0">
                <a:solidFill>
                  <a:schemeClr val="tx2"/>
                </a:solidFill>
              </a:rPr>
              <a:t>N</a:t>
            </a:r>
            <a:r>
              <a:rPr lang="en-US" sz="2000" i="1" dirty="0">
                <a:solidFill>
                  <a:schemeClr val="tx2"/>
                </a:solidFill>
              </a:rPr>
              <a:t> </a:t>
            </a:r>
            <a:r>
              <a:rPr lang="en-US" sz="2000" dirty="0"/>
              <a:t>will act up the plane </a:t>
            </a:r>
            <a:r>
              <a:rPr lang="en-US" sz="2000" dirty="0" smtClean="0"/>
              <a:t>and the </a:t>
            </a:r>
            <a:r>
              <a:rPr lang="en-US" sz="2000" dirty="0"/>
              <a:t>resultant </a:t>
            </a:r>
            <a:r>
              <a:rPr lang="en-US" sz="2000" i="1" dirty="0" smtClean="0">
                <a:solidFill>
                  <a:schemeClr val="tx2"/>
                </a:solidFill>
              </a:rPr>
              <a:t>R</a:t>
            </a:r>
            <a:r>
              <a:rPr lang="en-US" sz="2000" dirty="0" smtClean="0"/>
              <a:t> </a:t>
            </a:r>
            <a:r>
              <a:rPr lang="en-US" sz="2000" dirty="0"/>
              <a:t>will make an angle </a:t>
            </a:r>
            <a:r>
              <a:rPr lang="en-US" sz="2000" dirty="0">
                <a:solidFill>
                  <a:schemeClr val="tx2"/>
                </a:solidFill>
              </a:rPr>
              <a:t>φ</a:t>
            </a:r>
            <a:r>
              <a:rPr lang="en-US" sz="2000" dirty="0"/>
              <a:t> with </a:t>
            </a:r>
            <a:r>
              <a:rPr lang="en-US" sz="2000" i="1" dirty="0">
                <a:solidFill>
                  <a:srgbClr val="1F497D"/>
                </a:solidFill>
              </a:rPr>
              <a:t>R</a:t>
            </a:r>
            <a:r>
              <a:rPr lang="en-US" sz="2000" i="1" baseline="-25000" dirty="0">
                <a:solidFill>
                  <a:srgbClr val="1F497D"/>
                </a:solidFill>
              </a:rPr>
              <a:t>N</a:t>
            </a:r>
            <a:r>
              <a:rPr lang="en-US" sz="2000" dirty="0" smtClean="0"/>
              <a:t> as </a:t>
            </a:r>
            <a:r>
              <a:rPr lang="en-US" sz="2000" dirty="0"/>
              <a:t>shown in Fig. </a:t>
            </a:r>
            <a:r>
              <a:rPr lang="en-US" sz="2000" dirty="0" smtClean="0"/>
              <a:t>(</a:t>
            </a:r>
            <a:r>
              <a:rPr lang="en-US" sz="2000" dirty="0"/>
              <a:t>a). F</a:t>
            </a:r>
            <a:r>
              <a:rPr lang="en-US" sz="2000" dirty="0" smtClean="0"/>
              <a:t>rom </a:t>
            </a:r>
            <a:r>
              <a:rPr lang="en-US" sz="2000" dirty="0"/>
              <a:t>sine </a:t>
            </a:r>
            <a:r>
              <a:rPr lang="en-US" sz="2000" dirty="0" smtClean="0"/>
              <a:t>rule:</a:t>
            </a:r>
            <a:endParaRPr lang="en-US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28439"/>
            <a:ext cx="3138488" cy="141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4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5714999" cy="136259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Friction of a Body </a:t>
            </a:r>
            <a:r>
              <a:rPr lang="en-US" sz="2200" dirty="0" smtClean="0">
                <a:solidFill>
                  <a:schemeClr val="tx1"/>
                </a:solidFill>
              </a:rPr>
              <a:t>on </a:t>
            </a:r>
            <a:r>
              <a:rPr lang="en-US" sz="2200" dirty="0">
                <a:solidFill>
                  <a:schemeClr val="tx1"/>
                </a:solidFill>
              </a:rPr>
              <a:t>a Rough Inclined </a:t>
            </a:r>
            <a:r>
              <a:rPr lang="en-US" sz="2200" dirty="0" smtClean="0">
                <a:solidFill>
                  <a:schemeClr val="tx1"/>
                </a:solidFill>
              </a:rPr>
              <a:t>Plane</a:t>
            </a: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457200">
              <a:buFont typeface="+mj-lt"/>
              <a:buAutoNum type="alphaLcPeriod"/>
              <a:tabLst>
                <a:tab pos="800100" algn="l"/>
              </a:tabLst>
            </a:pPr>
            <a:r>
              <a:rPr lang="en-US" sz="2000" dirty="0">
                <a:solidFill>
                  <a:prstClr val="black"/>
                </a:solidFill>
              </a:rPr>
              <a:t>When </a:t>
            </a:r>
            <a:r>
              <a:rPr lang="en-US" sz="2000" i="1" dirty="0" smtClean="0">
                <a:solidFill>
                  <a:schemeClr val="tx2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 is </a:t>
            </a:r>
            <a:r>
              <a:rPr lang="en-US" sz="2000" dirty="0">
                <a:solidFill>
                  <a:prstClr val="black"/>
                </a:solidFill>
              </a:rPr>
              <a:t>horizontal, then </a:t>
            </a:r>
            <a:r>
              <a:rPr lang="en-US" sz="2000" dirty="0">
                <a:solidFill>
                  <a:srgbClr val="1F497D"/>
                </a:solidFill>
              </a:rPr>
              <a:t>θ</a:t>
            </a:r>
            <a:r>
              <a:rPr lang="en-US" sz="2000" i="1" dirty="0">
                <a:solidFill>
                  <a:srgbClr val="1F497D"/>
                </a:solidFill>
              </a:rPr>
              <a:t> = </a:t>
            </a:r>
            <a:r>
              <a:rPr lang="en-US" sz="2000" i="1" dirty="0" smtClean="0">
                <a:solidFill>
                  <a:srgbClr val="1F497D"/>
                </a:solidFill>
              </a:rPr>
              <a:t>90</a:t>
            </a:r>
            <a:r>
              <a:rPr lang="en-US" sz="2000" i="1" baseline="30000" dirty="0" smtClean="0">
                <a:solidFill>
                  <a:srgbClr val="1F497D"/>
                </a:solidFill>
              </a:rPr>
              <a:t>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40386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457200">
              <a:buFont typeface="+mj-lt"/>
              <a:buAutoNum type="alphaLcPeriod" startAt="2"/>
              <a:tabLst>
                <a:tab pos="800100" algn="l"/>
              </a:tabLst>
            </a:pPr>
            <a:r>
              <a:rPr lang="en-US" sz="2000" dirty="0">
                <a:solidFill>
                  <a:prstClr val="black"/>
                </a:solidFill>
              </a:rPr>
              <a:t>When the </a:t>
            </a:r>
            <a:r>
              <a:rPr lang="en-US" sz="2000" dirty="0" smtClean="0">
                <a:solidFill>
                  <a:prstClr val="black"/>
                </a:solidFill>
              </a:rPr>
              <a:t>applied force is parallel to the plan, </a:t>
            </a:r>
            <a:r>
              <a:rPr lang="en-US" sz="2000" dirty="0">
                <a:solidFill>
                  <a:prstClr val="black"/>
                </a:solidFill>
              </a:rPr>
              <a:t>then </a:t>
            </a:r>
            <a:r>
              <a:rPr lang="en-US" sz="2000" dirty="0">
                <a:solidFill>
                  <a:srgbClr val="1F497D"/>
                </a:solidFill>
              </a:rPr>
              <a:t>θ</a:t>
            </a:r>
            <a:r>
              <a:rPr lang="en-US" sz="2000" i="1" dirty="0">
                <a:solidFill>
                  <a:srgbClr val="1F497D"/>
                </a:solidFill>
              </a:rPr>
              <a:t> = 90</a:t>
            </a:r>
            <a:r>
              <a:rPr lang="en-US" sz="2000" i="1" baseline="30000" dirty="0">
                <a:solidFill>
                  <a:srgbClr val="1F497D"/>
                </a:solidFill>
              </a:rPr>
              <a:t>o</a:t>
            </a:r>
            <a:r>
              <a:rPr lang="en-US" sz="2000" i="1" dirty="0">
                <a:solidFill>
                  <a:srgbClr val="1F497D"/>
                </a:solidFill>
              </a:rPr>
              <a:t>+ </a:t>
            </a:r>
            <a:r>
              <a:rPr lang="el-GR" sz="2000" i="1" dirty="0">
                <a:solidFill>
                  <a:srgbClr val="1F497D"/>
                </a:solidFill>
              </a:rPr>
              <a:t>α</a:t>
            </a:r>
            <a:endParaRPr lang="en-US" sz="2000" i="1" dirty="0">
              <a:solidFill>
                <a:srgbClr val="1F497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4648200"/>
            <a:ext cx="655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= W </a:t>
            </a:r>
            <a:r>
              <a:rPr lang="en-US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(sin </a:t>
            </a:r>
            <a:r>
              <a:rPr lang="el-GR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 – μ </a:t>
            </a:r>
            <a:r>
              <a:rPr lang="en-US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 </a:t>
            </a:r>
            <a:r>
              <a:rPr lang="el-GR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			(tan </a:t>
            </a:r>
            <a:r>
              <a:rPr lang="el-GR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 = μ)</a:t>
            </a:r>
            <a:r>
              <a:rPr lang="en-US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78173"/>
            <a:ext cx="5826324" cy="674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74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8458199" cy="563879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Efficiency of Inclined </a:t>
            </a:r>
            <a:r>
              <a:rPr lang="en-US" sz="2200" dirty="0" smtClean="0">
                <a:solidFill>
                  <a:schemeClr val="tx1"/>
                </a:solidFill>
              </a:rPr>
              <a:t>Plane</a:t>
            </a:r>
          </a:p>
          <a:p>
            <a:pPr marL="342900" algn="just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The ratio of the </a:t>
            </a:r>
            <a:r>
              <a:rPr lang="en-US" sz="2000" dirty="0" smtClean="0">
                <a:solidFill>
                  <a:schemeClr val="tx1"/>
                </a:solidFill>
              </a:rPr>
              <a:t>force required </a:t>
            </a:r>
            <a:r>
              <a:rPr lang="en-US" sz="2000" dirty="0">
                <a:solidFill>
                  <a:schemeClr val="tx1"/>
                </a:solidFill>
              </a:rPr>
              <a:t>neglecting friction (i.e. </a:t>
            </a:r>
            <a:r>
              <a:rPr lang="en-US" sz="2000" i="1" dirty="0">
                <a:solidFill>
                  <a:schemeClr val="tx2"/>
                </a:solidFill>
              </a:rPr>
              <a:t>P</a:t>
            </a:r>
            <a:r>
              <a:rPr lang="en-US" sz="2000" i="1" baseline="-25000" dirty="0">
                <a:solidFill>
                  <a:schemeClr val="tx2"/>
                </a:solidFill>
              </a:rPr>
              <a:t>0</a:t>
            </a:r>
            <a:r>
              <a:rPr lang="en-US" sz="2000" dirty="0">
                <a:solidFill>
                  <a:schemeClr val="tx1"/>
                </a:solidFill>
              </a:rPr>
              <a:t>) to the </a:t>
            </a:r>
            <a:r>
              <a:rPr lang="en-US" sz="2000" dirty="0" smtClean="0">
                <a:solidFill>
                  <a:schemeClr val="tx1"/>
                </a:solidFill>
              </a:rPr>
              <a:t>force </a:t>
            </a:r>
            <a:r>
              <a:rPr lang="en-US" sz="2000" dirty="0">
                <a:solidFill>
                  <a:schemeClr val="tx1"/>
                </a:solidFill>
              </a:rPr>
              <a:t>required </a:t>
            </a:r>
            <a:r>
              <a:rPr lang="en-US" sz="2000" dirty="0" smtClean="0">
                <a:solidFill>
                  <a:schemeClr val="tx1"/>
                </a:solidFill>
              </a:rPr>
              <a:t>considering the friction </a:t>
            </a:r>
            <a:r>
              <a:rPr lang="en-US" sz="2000" dirty="0">
                <a:solidFill>
                  <a:schemeClr val="tx1"/>
                </a:solidFill>
              </a:rPr>
              <a:t>(i.e. </a:t>
            </a:r>
            <a:r>
              <a:rPr lang="en-US" sz="2000" i="1" dirty="0">
                <a:solidFill>
                  <a:schemeClr val="tx2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) is known as </a:t>
            </a:r>
            <a:r>
              <a:rPr lang="en-US" sz="2000" i="1" dirty="0">
                <a:solidFill>
                  <a:schemeClr val="tx2"/>
                </a:solidFill>
              </a:rPr>
              <a:t>efficiency of the inclined plane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l-GR" sz="2000" i="1" dirty="0">
                <a:solidFill>
                  <a:srgbClr val="FF0000"/>
                </a:solidFill>
              </a:rPr>
              <a:t>η = </a:t>
            </a:r>
            <a:r>
              <a:rPr lang="en-US" sz="2000" i="1" dirty="0">
                <a:solidFill>
                  <a:srgbClr val="FF0000"/>
                </a:solidFill>
              </a:rPr>
              <a:t>P</a:t>
            </a:r>
            <a:r>
              <a:rPr lang="en-US" sz="2000" i="1" baseline="-25000" dirty="0">
                <a:solidFill>
                  <a:srgbClr val="FF0000"/>
                </a:solidFill>
              </a:rPr>
              <a:t>0</a:t>
            </a:r>
            <a:r>
              <a:rPr lang="en-US" sz="2000" i="1" dirty="0">
                <a:solidFill>
                  <a:srgbClr val="FF0000"/>
                </a:solidFill>
              </a:rPr>
              <a:t> / </a:t>
            </a:r>
            <a:r>
              <a:rPr lang="en-US" sz="2000" i="1" dirty="0" smtClean="0">
                <a:solidFill>
                  <a:srgbClr val="FF0000"/>
                </a:solidFill>
              </a:rPr>
              <a:t>P</a:t>
            </a:r>
          </a:p>
          <a:p>
            <a:pPr marL="863600" indent="-457200" algn="l">
              <a:lnSpc>
                <a:spcPct val="80000"/>
              </a:lnSpc>
              <a:buFont typeface="+mj-lt"/>
              <a:buAutoNum type="arabicPeriod"/>
            </a:pPr>
            <a:r>
              <a:rPr lang="en-US" sz="2000" i="1" dirty="0">
                <a:solidFill>
                  <a:srgbClr val="FF0000"/>
                </a:solidFill>
              </a:rPr>
              <a:t>M</a:t>
            </a:r>
            <a:r>
              <a:rPr lang="en-US" sz="2000" i="1" dirty="0" smtClean="0">
                <a:solidFill>
                  <a:srgbClr val="FF0000"/>
                </a:solidFill>
              </a:rPr>
              <a:t>otion </a:t>
            </a:r>
            <a:r>
              <a:rPr lang="en-US" sz="2000" i="1" dirty="0">
                <a:solidFill>
                  <a:srgbClr val="FF0000"/>
                </a:solidFill>
              </a:rPr>
              <a:t>of the body up the </a:t>
            </a:r>
            <a:r>
              <a:rPr lang="en-US" sz="2000" i="1" dirty="0" smtClean="0">
                <a:solidFill>
                  <a:srgbClr val="FF0000"/>
                </a:solidFill>
              </a:rPr>
              <a:t>plane</a:t>
            </a:r>
          </a:p>
          <a:p>
            <a:pPr marL="863600" indent="-457200" algn="l">
              <a:lnSpc>
                <a:spcPct val="80000"/>
              </a:lnSpc>
              <a:buFont typeface="+mj-lt"/>
              <a:buAutoNum type="arabicPeriod"/>
            </a:pPr>
            <a:endParaRPr lang="en-US" sz="2000" i="1" dirty="0">
              <a:solidFill>
                <a:schemeClr val="tx1"/>
              </a:solidFill>
            </a:endParaRP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76600"/>
            <a:ext cx="7034212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31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8458199" cy="563879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/>
            </a:pPr>
            <a:endParaRPr lang="en-US" sz="2000" i="1" dirty="0">
              <a:solidFill>
                <a:schemeClr val="tx1"/>
              </a:solidFill>
            </a:endParaRPr>
          </a:p>
          <a:p>
            <a:pPr marL="6858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16" y="1905000"/>
            <a:ext cx="8158684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25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8458199" cy="563879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/>
            </a:pPr>
            <a:endParaRPr lang="en-US" sz="2000" i="1" dirty="0">
              <a:solidFill>
                <a:schemeClr val="tx1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 startAt="2"/>
            </a:pPr>
            <a:r>
              <a:rPr lang="en-US" sz="2000" i="1" dirty="0">
                <a:solidFill>
                  <a:srgbClr val="FF0000"/>
                </a:solidFill>
              </a:rPr>
              <a:t>Motion of the body up the </a:t>
            </a:r>
            <a:r>
              <a:rPr lang="en-US" sz="2000" i="1" dirty="0" smtClean="0">
                <a:solidFill>
                  <a:srgbClr val="FF0000"/>
                </a:solidFill>
              </a:rPr>
              <a:t>plane</a:t>
            </a:r>
          </a:p>
          <a:p>
            <a:pPr marL="863600" indent="-457200" algn="l">
              <a:lnSpc>
                <a:spcPct val="80000"/>
              </a:lnSpc>
              <a:buFont typeface="+mj-lt"/>
              <a:buAutoNum type="arabicPeriod" startAt="2"/>
            </a:pPr>
            <a:endParaRPr lang="en-US" sz="2000" i="1" dirty="0">
              <a:solidFill>
                <a:srgbClr val="FF0000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 startAt="2"/>
            </a:pPr>
            <a:endParaRPr lang="en-US" sz="2000" i="1" dirty="0">
              <a:solidFill>
                <a:srgbClr val="FF0000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62200"/>
            <a:ext cx="62293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3695700"/>
            <a:ext cx="62769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54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6781800" cy="54102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i="1" dirty="0" smtClean="0">
                <a:solidFill>
                  <a:srgbClr val="FF0000"/>
                </a:solidFill>
              </a:rPr>
              <a:t>Friction</a:t>
            </a:r>
            <a:r>
              <a:rPr lang="en-US" sz="6800" i="1" dirty="0" smtClean="0">
                <a:solidFill>
                  <a:srgbClr val="FF0000"/>
                </a:solidFill>
              </a:rPr>
              <a:t>:</a:t>
            </a:r>
          </a:p>
          <a:p>
            <a:pPr algn="l"/>
            <a:endParaRPr lang="en-US" sz="6200" i="1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8800" i="1" dirty="0" smtClean="0">
                <a:solidFill>
                  <a:schemeClr val="tx1"/>
                </a:solidFill>
              </a:rPr>
              <a:t>Types </a:t>
            </a:r>
            <a:r>
              <a:rPr lang="en-US" sz="8800" i="1" dirty="0">
                <a:solidFill>
                  <a:schemeClr val="tx1"/>
                </a:solidFill>
              </a:rPr>
              <a:t>of </a:t>
            </a:r>
            <a:r>
              <a:rPr lang="en-US" sz="8800" i="1" dirty="0" smtClean="0">
                <a:solidFill>
                  <a:schemeClr val="tx1"/>
                </a:solidFill>
              </a:rPr>
              <a:t>Friction</a:t>
            </a:r>
          </a:p>
          <a:p>
            <a:pPr marL="457200" algn="just"/>
            <a:endParaRPr lang="en-US" sz="3500" dirty="0" smtClean="0">
              <a:solidFill>
                <a:schemeClr val="tx1"/>
              </a:solidFill>
            </a:endParaRPr>
          </a:p>
          <a:p>
            <a:pPr marL="1320800" lvl="3" indent="-406400" algn="just">
              <a:buClr>
                <a:schemeClr val="tx1"/>
              </a:buClr>
              <a:buFont typeface="+mj-lt"/>
              <a:buAutoNum type="arabicPeriod"/>
            </a:pPr>
            <a:r>
              <a:rPr lang="en-US" sz="8000" i="1" dirty="0" smtClean="0">
                <a:solidFill>
                  <a:schemeClr val="tx2"/>
                </a:solidFill>
              </a:rPr>
              <a:t>Static </a:t>
            </a:r>
            <a:r>
              <a:rPr lang="en-US" sz="8000" i="1" dirty="0">
                <a:solidFill>
                  <a:schemeClr val="tx2"/>
                </a:solidFill>
              </a:rPr>
              <a:t>friction. </a:t>
            </a:r>
            <a:r>
              <a:rPr lang="en-US" sz="8000" dirty="0">
                <a:solidFill>
                  <a:schemeClr val="tx1"/>
                </a:solidFill>
              </a:rPr>
              <a:t>It is the friction, experienced by a body, when at </a:t>
            </a:r>
            <a:r>
              <a:rPr lang="en-US" sz="8000" dirty="0" smtClean="0">
                <a:solidFill>
                  <a:schemeClr val="tx1"/>
                </a:solidFill>
              </a:rPr>
              <a:t>rest.</a:t>
            </a:r>
            <a:endParaRPr lang="en-US" sz="8000" dirty="0">
              <a:solidFill>
                <a:schemeClr val="tx1"/>
              </a:solidFill>
            </a:endParaRPr>
          </a:p>
          <a:p>
            <a:pPr marL="1320800" lvl="3" indent="-406400" algn="just">
              <a:buClr>
                <a:schemeClr val="tx1"/>
              </a:buClr>
              <a:buFont typeface="+mj-lt"/>
              <a:buAutoNum type="arabicPeriod"/>
            </a:pPr>
            <a:endParaRPr lang="en-US" sz="5500" dirty="0">
              <a:solidFill>
                <a:schemeClr val="tx1"/>
              </a:solidFill>
            </a:endParaRPr>
          </a:p>
          <a:p>
            <a:pPr marL="1320800" indent="-406400" algn="just">
              <a:buClr>
                <a:schemeClr val="tx1"/>
              </a:buClr>
              <a:buFont typeface="+mj-lt"/>
              <a:buAutoNum type="arabicPeriod" startAt="2"/>
            </a:pPr>
            <a:r>
              <a:rPr lang="en-US" sz="8000" i="1" dirty="0">
                <a:solidFill>
                  <a:schemeClr val="tx2"/>
                </a:solidFill>
              </a:rPr>
              <a:t>Dynamic friction. </a:t>
            </a:r>
            <a:r>
              <a:rPr lang="en-US" sz="8000" dirty="0">
                <a:solidFill>
                  <a:schemeClr val="tx1"/>
                </a:solidFill>
              </a:rPr>
              <a:t>It is the friction, experienced by a body, when in motion. The </a:t>
            </a:r>
            <a:r>
              <a:rPr lang="en-US" sz="8000" dirty="0" smtClean="0">
                <a:solidFill>
                  <a:schemeClr val="tx1"/>
                </a:solidFill>
              </a:rPr>
              <a:t>dynamic friction </a:t>
            </a:r>
            <a:r>
              <a:rPr lang="en-US" sz="8000" dirty="0">
                <a:solidFill>
                  <a:schemeClr val="tx1"/>
                </a:solidFill>
              </a:rPr>
              <a:t>is also called </a:t>
            </a:r>
            <a:r>
              <a:rPr lang="en-US" sz="8000" i="1" dirty="0">
                <a:solidFill>
                  <a:schemeClr val="tx2"/>
                </a:solidFill>
              </a:rPr>
              <a:t>kinetic friction </a:t>
            </a:r>
            <a:r>
              <a:rPr lang="en-US" sz="8000" dirty="0">
                <a:solidFill>
                  <a:schemeClr val="tx1"/>
                </a:solidFill>
              </a:rPr>
              <a:t>and is less than the static </a:t>
            </a:r>
            <a:r>
              <a:rPr lang="en-US" sz="8000" dirty="0" smtClean="0">
                <a:solidFill>
                  <a:schemeClr val="tx1"/>
                </a:solidFill>
              </a:rPr>
              <a:t>friction:</a:t>
            </a:r>
            <a:endParaRPr lang="en-US" sz="8000" dirty="0">
              <a:solidFill>
                <a:schemeClr val="tx1"/>
              </a:solidFill>
            </a:endParaRPr>
          </a:p>
          <a:p>
            <a:pPr marL="1828800" lvl="1" indent="-457200" algn="just">
              <a:buFont typeface="Arial" panose="020B0604020202020204" pitchFamily="34" charset="0"/>
              <a:buChar char="•"/>
            </a:pPr>
            <a:r>
              <a:rPr lang="en-US" sz="8000" i="1" dirty="0">
                <a:solidFill>
                  <a:schemeClr val="tx2"/>
                </a:solidFill>
              </a:rPr>
              <a:t>Sliding friction. </a:t>
            </a:r>
            <a:r>
              <a:rPr lang="en-US" sz="8000" dirty="0">
                <a:solidFill>
                  <a:schemeClr val="tx1"/>
                </a:solidFill>
              </a:rPr>
              <a:t>It is the friction, experienced by a body, when it slides over </a:t>
            </a:r>
            <a:r>
              <a:rPr lang="en-US" sz="8000" dirty="0" smtClean="0">
                <a:solidFill>
                  <a:schemeClr val="tx1"/>
                </a:solidFill>
              </a:rPr>
              <a:t>another </a:t>
            </a:r>
            <a:r>
              <a:rPr lang="en-US" sz="8000" dirty="0">
                <a:solidFill>
                  <a:schemeClr val="tx1"/>
                </a:solidFill>
              </a:rPr>
              <a:t>body</a:t>
            </a:r>
            <a:r>
              <a:rPr lang="en-US" sz="8000" dirty="0" smtClean="0">
                <a:solidFill>
                  <a:schemeClr val="tx1"/>
                </a:solidFill>
              </a:rPr>
              <a:t>.</a:t>
            </a:r>
          </a:p>
          <a:p>
            <a:pPr marL="1828800" lvl="1" indent="-457200" algn="just"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tx1"/>
              </a:solidFill>
            </a:endParaRPr>
          </a:p>
          <a:p>
            <a:pPr marL="1828800" lvl="1" indent="-457200" algn="just">
              <a:buFont typeface="Arial" panose="020B0604020202020204" pitchFamily="34" charset="0"/>
              <a:buChar char="•"/>
            </a:pPr>
            <a:r>
              <a:rPr lang="en-US" sz="8000" i="1" dirty="0" smtClean="0">
                <a:solidFill>
                  <a:schemeClr val="tx2"/>
                </a:solidFill>
              </a:rPr>
              <a:t>Rolling </a:t>
            </a:r>
            <a:r>
              <a:rPr lang="en-US" sz="8000" i="1" dirty="0">
                <a:solidFill>
                  <a:schemeClr val="tx2"/>
                </a:solidFill>
              </a:rPr>
              <a:t>friction</a:t>
            </a:r>
            <a:r>
              <a:rPr lang="en-US" sz="8000" dirty="0">
                <a:solidFill>
                  <a:schemeClr val="tx1"/>
                </a:solidFill>
              </a:rPr>
              <a:t>. It is the friction, experienced between the surfaces which has balls </a:t>
            </a:r>
            <a:r>
              <a:rPr lang="en-US" sz="8000" dirty="0" smtClean="0">
                <a:solidFill>
                  <a:schemeClr val="tx1"/>
                </a:solidFill>
              </a:rPr>
              <a:t>or </a:t>
            </a:r>
            <a:r>
              <a:rPr lang="en-US" sz="8000" dirty="0">
                <a:solidFill>
                  <a:schemeClr val="tx1"/>
                </a:solidFill>
              </a:rPr>
              <a:t>rollers interposed between them</a:t>
            </a:r>
            <a:r>
              <a:rPr lang="en-US" sz="8000" dirty="0" smtClean="0">
                <a:solidFill>
                  <a:schemeClr val="tx1"/>
                </a:solidFill>
              </a:rPr>
              <a:t>.</a:t>
            </a:r>
          </a:p>
          <a:p>
            <a:pPr marL="1828800" lvl="1" indent="-457200" algn="just">
              <a:buFont typeface="Arial" panose="020B0604020202020204" pitchFamily="34" charset="0"/>
              <a:buChar char="•"/>
            </a:pPr>
            <a:endParaRPr lang="en-US" sz="6200" dirty="0">
              <a:solidFill>
                <a:schemeClr val="tx1"/>
              </a:solidFill>
            </a:endParaRPr>
          </a:p>
          <a:p>
            <a:pPr marL="1828800" lvl="1" indent="-457200" algn="just">
              <a:buFont typeface="Arial" panose="020B0604020202020204" pitchFamily="34" charset="0"/>
              <a:buChar char="•"/>
            </a:pPr>
            <a:r>
              <a:rPr lang="en-US" sz="8000" i="1" dirty="0" smtClean="0">
                <a:solidFill>
                  <a:schemeClr val="tx2"/>
                </a:solidFill>
              </a:rPr>
              <a:t>Pivot </a:t>
            </a:r>
            <a:r>
              <a:rPr lang="en-US" sz="8000" i="1" dirty="0">
                <a:solidFill>
                  <a:schemeClr val="tx2"/>
                </a:solidFill>
              </a:rPr>
              <a:t>friction. </a:t>
            </a:r>
            <a:r>
              <a:rPr lang="en-US" sz="8000" dirty="0">
                <a:solidFill>
                  <a:schemeClr val="tx1"/>
                </a:solidFill>
              </a:rPr>
              <a:t>It is the friction, experienced by a body, due to the </a:t>
            </a:r>
            <a:r>
              <a:rPr lang="en-US" sz="8000" dirty="0" smtClean="0">
                <a:solidFill>
                  <a:schemeClr val="tx1"/>
                </a:solidFill>
              </a:rPr>
              <a:t>rotation as in </a:t>
            </a:r>
            <a:r>
              <a:rPr lang="en-US" sz="8000" dirty="0">
                <a:solidFill>
                  <a:schemeClr val="tx1"/>
                </a:solidFill>
              </a:rPr>
              <a:t>case of foot step bearings</a:t>
            </a:r>
            <a:r>
              <a:rPr lang="en-US" sz="8000" i="1" dirty="0">
                <a:solidFill>
                  <a:schemeClr val="tx2"/>
                </a:solidFill>
              </a:rPr>
              <a:t>.</a:t>
            </a:r>
            <a:endParaRPr lang="en-US" sz="80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03" b="-6060"/>
          <a:stretch/>
        </p:blipFill>
        <p:spPr bwMode="auto">
          <a:xfrm>
            <a:off x="7223828" y="4251960"/>
            <a:ext cx="1920172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827" y="2966084"/>
            <a:ext cx="190747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80" b="1473"/>
          <a:stretch/>
        </p:blipFill>
        <p:spPr bwMode="auto">
          <a:xfrm>
            <a:off x="7631270" y="4953000"/>
            <a:ext cx="122063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1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8458199" cy="563879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/>
            </a:pPr>
            <a:endParaRPr lang="en-US" sz="2000" i="1" dirty="0">
              <a:solidFill>
                <a:schemeClr val="tx1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 startAt="2"/>
            </a:pPr>
            <a:endParaRPr lang="en-US" sz="2000" i="1" dirty="0">
              <a:solidFill>
                <a:srgbClr val="FF0000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 startAt="2"/>
            </a:pPr>
            <a:endParaRPr lang="en-US" sz="2000" i="1" dirty="0">
              <a:solidFill>
                <a:srgbClr val="FF000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52" y="2133600"/>
            <a:ext cx="7831048" cy="215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37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762002"/>
            <a:ext cx="8458199" cy="1904998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just">
              <a:lnSpc>
                <a:spcPct val="80000"/>
              </a:lnSpc>
            </a:pPr>
            <a:r>
              <a:rPr lang="en-US" sz="2000" i="1" dirty="0" smtClean="0">
                <a:solidFill>
                  <a:srgbClr val="FF0000"/>
                </a:solidFill>
              </a:rPr>
              <a:t>Example. </a:t>
            </a:r>
            <a:r>
              <a:rPr lang="en-US" sz="2000" dirty="0">
                <a:solidFill>
                  <a:schemeClr val="tx1"/>
                </a:solidFill>
              </a:rPr>
              <a:t>An effort of 1500 N is required to just move a certain body up an </a:t>
            </a:r>
            <a:r>
              <a:rPr lang="en-US" sz="2000" dirty="0" smtClean="0">
                <a:solidFill>
                  <a:schemeClr val="tx1"/>
                </a:solidFill>
              </a:rPr>
              <a:t>inclined plane </a:t>
            </a:r>
            <a:r>
              <a:rPr lang="en-US" sz="2000" dirty="0">
                <a:solidFill>
                  <a:schemeClr val="tx1"/>
                </a:solidFill>
              </a:rPr>
              <a:t>of angle </a:t>
            </a:r>
            <a:r>
              <a:rPr lang="en-US" sz="2000" dirty="0" smtClean="0">
                <a:solidFill>
                  <a:schemeClr val="tx1"/>
                </a:solidFill>
              </a:rPr>
              <a:t>12</a:t>
            </a:r>
            <a:r>
              <a:rPr lang="en-US" sz="2000" baseline="30000" dirty="0">
                <a:solidFill>
                  <a:schemeClr val="tx1"/>
                </a:solidFill>
              </a:rPr>
              <a:t>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force acting parallel to the plane. If the angle of inclination is increased to </a:t>
            </a:r>
            <a:r>
              <a:rPr lang="en-US" sz="2000" dirty="0" smtClean="0">
                <a:solidFill>
                  <a:schemeClr val="tx1"/>
                </a:solidFill>
              </a:rPr>
              <a:t>15</a:t>
            </a:r>
            <a:r>
              <a:rPr lang="en-US" sz="2000" baseline="30000" dirty="0" smtClean="0">
                <a:solidFill>
                  <a:schemeClr val="tx1"/>
                </a:solidFill>
              </a:rPr>
              <a:t>o</a:t>
            </a:r>
            <a:r>
              <a:rPr lang="en-US" sz="2000" dirty="0" smtClean="0">
                <a:solidFill>
                  <a:schemeClr val="tx1"/>
                </a:solidFill>
              </a:rPr>
              <a:t>, then </a:t>
            </a:r>
            <a:r>
              <a:rPr lang="en-US" sz="2000" dirty="0">
                <a:solidFill>
                  <a:schemeClr val="tx1"/>
                </a:solidFill>
              </a:rPr>
              <a:t>the effort required is 1720 N. Find the weight of the body and the coefficient of friction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8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i="1" dirty="0">
                <a:solidFill>
                  <a:srgbClr val="FF0000"/>
                </a:solidFill>
              </a:rPr>
              <a:t>Solution. </a:t>
            </a:r>
            <a:r>
              <a:rPr lang="en-US" sz="2000" dirty="0">
                <a:solidFill>
                  <a:schemeClr val="tx1"/>
                </a:solidFill>
              </a:rPr>
              <a:t>Given : P1 = 1500 N ; α</a:t>
            </a:r>
            <a:r>
              <a:rPr lang="en-US" sz="2000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 = </a:t>
            </a:r>
            <a:r>
              <a:rPr lang="en-US" sz="2000" dirty="0" smtClean="0">
                <a:solidFill>
                  <a:schemeClr val="tx1"/>
                </a:solidFill>
              </a:rPr>
              <a:t>12</a:t>
            </a:r>
            <a:r>
              <a:rPr lang="en-US" sz="2000" baseline="30000" dirty="0" smtClean="0">
                <a:solidFill>
                  <a:schemeClr val="tx1"/>
                </a:solidFill>
              </a:rPr>
              <a:t>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; α2 = </a:t>
            </a:r>
            <a:r>
              <a:rPr lang="en-US" sz="2000" dirty="0" smtClean="0">
                <a:solidFill>
                  <a:schemeClr val="tx1"/>
                </a:solidFill>
              </a:rPr>
              <a:t>15</a:t>
            </a:r>
            <a:r>
              <a:rPr lang="en-US" sz="2000" baseline="30000" dirty="0" smtClean="0">
                <a:solidFill>
                  <a:schemeClr val="tx1"/>
                </a:solidFill>
              </a:rPr>
              <a:t>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; P2 = 1720 N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/>
            </a:pPr>
            <a:endParaRPr lang="en-US" sz="2000" i="1" dirty="0">
              <a:solidFill>
                <a:schemeClr val="tx1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 startAt="2"/>
            </a:pPr>
            <a:endParaRPr lang="en-US" sz="2000" i="1" dirty="0">
              <a:solidFill>
                <a:srgbClr val="FF0000"/>
              </a:solidFill>
            </a:endParaRPr>
          </a:p>
          <a:p>
            <a:pPr marL="863600" indent="-457200" algn="l">
              <a:lnSpc>
                <a:spcPct val="80000"/>
              </a:lnSpc>
              <a:buFont typeface="+mj-lt"/>
              <a:buAutoNum type="arabicPeriod" startAt="2"/>
            </a:pPr>
            <a:endParaRPr lang="en-US" sz="2000" i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14600"/>
            <a:ext cx="4343400" cy="170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2715161"/>
            <a:ext cx="396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motion up </a:t>
            </a:r>
            <a:r>
              <a:rPr lang="en-US" sz="2000" dirty="0"/>
              <a:t>the </a:t>
            </a:r>
            <a:r>
              <a:rPr lang="en-US" sz="2000" dirty="0" smtClean="0"/>
              <a:t>plane</a:t>
            </a:r>
            <a:r>
              <a:rPr lang="en-US" sz="2000" dirty="0"/>
              <a:t>, the </a:t>
            </a:r>
            <a:r>
              <a:rPr lang="en-US" sz="2000" dirty="0" smtClean="0"/>
              <a:t>force </a:t>
            </a:r>
            <a:r>
              <a:rPr lang="en-US" sz="2000" dirty="0"/>
              <a:t>applied parallel </a:t>
            </a:r>
            <a:r>
              <a:rPr lang="en-US" sz="2000" dirty="0" smtClean="0"/>
              <a:t>to the </a:t>
            </a:r>
            <a:r>
              <a:rPr lang="en-US" sz="2000" dirty="0"/>
              <a:t>plane </a:t>
            </a:r>
            <a:endParaRPr lang="en-US" sz="2000" dirty="0" smtClean="0"/>
          </a:p>
          <a:p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 1500 </a:t>
            </a:r>
            <a:r>
              <a:rPr lang="en-US" sz="2000" dirty="0"/>
              <a:t>= W (sin α</a:t>
            </a:r>
            <a:r>
              <a:rPr lang="en-US" sz="2000" baseline="-25000" dirty="0"/>
              <a:t>1</a:t>
            </a:r>
            <a:r>
              <a:rPr lang="en-US" sz="2000" dirty="0"/>
              <a:t> + μ cos α</a:t>
            </a:r>
            <a:r>
              <a:rPr lang="en-US" sz="2000" baseline="-25000" dirty="0"/>
              <a:t>1</a:t>
            </a:r>
            <a:r>
              <a:rPr lang="en-US" sz="2000" dirty="0"/>
              <a:t>)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= </a:t>
            </a:r>
            <a:r>
              <a:rPr lang="en-US" sz="2000" dirty="0"/>
              <a:t>W (sin </a:t>
            </a:r>
            <a:r>
              <a:rPr lang="en-US" sz="2000" dirty="0" smtClean="0"/>
              <a:t>12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 </a:t>
            </a:r>
            <a:r>
              <a:rPr lang="en-US" sz="2000" dirty="0"/>
              <a:t>+ μ cos </a:t>
            </a:r>
            <a:r>
              <a:rPr lang="en-US" sz="2000" dirty="0" smtClean="0"/>
              <a:t>12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) ………..(1)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81000" y="4162961"/>
            <a:ext cx="7620000" cy="1938992"/>
            <a:chOff x="381000" y="4162961"/>
            <a:chExt cx="7620000" cy="1938992"/>
          </a:xfrm>
        </p:grpSpPr>
        <p:grpSp>
          <p:nvGrpSpPr>
            <p:cNvPr id="12" name="Group 11"/>
            <p:cNvGrpSpPr/>
            <p:nvPr/>
          </p:nvGrpSpPr>
          <p:grpSpPr>
            <a:xfrm>
              <a:off x="381000" y="4162961"/>
              <a:ext cx="7620000" cy="1938992"/>
              <a:chOff x="381000" y="4162961"/>
              <a:chExt cx="7620000" cy="1938992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81000" y="4162961"/>
                <a:ext cx="7620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For motion down </a:t>
                </a:r>
                <a:r>
                  <a:rPr lang="en-US" sz="2000" dirty="0"/>
                  <a:t>the </a:t>
                </a:r>
                <a:r>
                  <a:rPr lang="en-US" sz="2000" dirty="0" smtClean="0"/>
                  <a:t>plane</a:t>
                </a:r>
                <a:r>
                  <a:rPr lang="en-US" sz="2000" dirty="0"/>
                  <a:t>, the </a:t>
                </a:r>
                <a:r>
                  <a:rPr lang="en-US" sz="2000" dirty="0" smtClean="0"/>
                  <a:t>force </a:t>
                </a:r>
                <a:r>
                  <a:rPr lang="en-US" sz="2000" dirty="0"/>
                  <a:t>applied parallel </a:t>
                </a:r>
                <a:r>
                  <a:rPr lang="en-US" sz="2000" dirty="0" smtClean="0"/>
                  <a:t>to the </a:t>
                </a:r>
                <a:r>
                  <a:rPr lang="en-US" sz="2000" dirty="0"/>
                  <a:t>plane </a:t>
                </a:r>
                <a:endParaRPr lang="en-US" sz="2000" dirty="0" smtClean="0"/>
              </a:p>
              <a:p>
                <a:r>
                  <a:rPr lang="en-US" sz="2000" dirty="0" smtClean="0"/>
                  <a:t>P</a:t>
                </a:r>
                <a:r>
                  <a:rPr lang="en-US" sz="2000" baseline="-25000" dirty="0" smtClean="0"/>
                  <a:t>1</a:t>
                </a:r>
                <a:r>
                  <a:rPr lang="en-US" sz="2000" dirty="0" smtClean="0"/>
                  <a:t>= 1720 </a:t>
                </a:r>
                <a:r>
                  <a:rPr lang="en-US" sz="2000" dirty="0"/>
                  <a:t>= W (sin </a:t>
                </a:r>
                <a:r>
                  <a:rPr lang="en-US" sz="2000" dirty="0" smtClean="0"/>
                  <a:t>α</a:t>
                </a:r>
                <a:r>
                  <a:rPr lang="en-US" sz="2000" baseline="-25000" dirty="0" smtClean="0"/>
                  <a:t>2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+ μ cos </a:t>
                </a:r>
                <a:r>
                  <a:rPr lang="en-US" sz="2000" dirty="0" smtClean="0"/>
                  <a:t>α</a:t>
                </a:r>
                <a:r>
                  <a:rPr lang="en-US" sz="2000" baseline="-25000" dirty="0" smtClean="0"/>
                  <a:t>2</a:t>
                </a:r>
                <a:r>
                  <a:rPr lang="en-US" sz="2000" dirty="0" smtClean="0"/>
                  <a:t>)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= </a:t>
                </a:r>
                <a:r>
                  <a:rPr lang="en-US" sz="2000" dirty="0"/>
                  <a:t>W (sin </a:t>
                </a:r>
                <a:r>
                  <a:rPr lang="en-US" sz="2000" dirty="0" smtClean="0"/>
                  <a:t>15</a:t>
                </a:r>
                <a:r>
                  <a:rPr lang="en-US" sz="2000" baseline="30000" dirty="0" smtClean="0"/>
                  <a:t>o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+ μ cos </a:t>
                </a:r>
                <a:r>
                  <a:rPr lang="en-US" sz="2000" dirty="0" smtClean="0"/>
                  <a:t>15</a:t>
                </a:r>
                <a:r>
                  <a:rPr lang="en-US" sz="2000" baseline="30000" dirty="0" smtClean="0"/>
                  <a:t>o</a:t>
                </a:r>
                <a:r>
                  <a:rPr lang="en-US" sz="2000" dirty="0" smtClean="0"/>
                  <a:t>) ………..(2)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Dividing equation </a:t>
                </a:r>
                <a:r>
                  <a:rPr lang="en-US" sz="2000" dirty="0" smtClean="0"/>
                  <a:t>(2) </a:t>
                </a:r>
                <a:r>
                  <a:rPr lang="en-US" sz="2000" dirty="0"/>
                  <a:t>by equation </a:t>
                </a:r>
                <a:r>
                  <a:rPr lang="en-US" sz="2000" dirty="0" smtClean="0"/>
                  <a:t>(1)</a:t>
                </a:r>
                <a:r>
                  <a:rPr lang="el-GR" sz="2000" dirty="0" smtClean="0"/>
                  <a:t> </a:t>
                </a:r>
                <a:r>
                  <a:rPr lang="en-US" sz="2000" dirty="0" smtClean="0"/>
                  <a:t>             </a:t>
                </a:r>
                <a:r>
                  <a:rPr lang="el-GR" sz="2000" i="1" dirty="0">
                    <a:solidFill>
                      <a:srgbClr val="FF0000"/>
                    </a:solidFill>
                  </a:rPr>
                  <a:t>μ =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0.131 Ans.</a:t>
                </a:r>
              </a:p>
              <a:p>
                <a:r>
                  <a:rPr lang="en-US" sz="2000" dirty="0"/>
                  <a:t>Substitute in (1)             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W = 4464 N </a:t>
                </a:r>
                <a:r>
                  <a:rPr lang="en-US" sz="2000" i="1" dirty="0" err="1" smtClean="0">
                    <a:solidFill>
                      <a:srgbClr val="FF0000"/>
                    </a:solidFill>
                  </a:rPr>
                  <a:t>Ans</a:t>
                </a:r>
                <a:endParaRPr lang="en-US" sz="2000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4343400" y="5613400"/>
                <a:ext cx="5334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/>
            <p:cNvCxnSpPr/>
            <p:nvPr/>
          </p:nvCxnSpPr>
          <p:spPr>
            <a:xfrm>
              <a:off x="2209800" y="5918200"/>
              <a:ext cx="5334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74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153400" cy="5410200"/>
          </a:xfrm>
        </p:spPr>
        <p:txBody>
          <a:bodyPr>
            <a:norm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200" i="1" dirty="0" smtClean="0">
                <a:solidFill>
                  <a:schemeClr val="tx1"/>
                </a:solidFill>
              </a:rPr>
              <a:t>Friction </a:t>
            </a:r>
            <a:r>
              <a:rPr lang="en-US" sz="2200" i="1" dirty="0">
                <a:solidFill>
                  <a:schemeClr val="tx1"/>
                </a:solidFill>
              </a:rPr>
              <a:t>Between Unlubricated </a:t>
            </a:r>
            <a:r>
              <a:rPr lang="en-US" sz="2200" i="1" dirty="0" smtClean="0">
                <a:solidFill>
                  <a:schemeClr val="tx1"/>
                </a:solidFill>
              </a:rPr>
              <a:t>Surfaces</a:t>
            </a:r>
          </a:p>
          <a:p>
            <a:pPr marL="457200" algn="just"/>
            <a:r>
              <a:rPr lang="en-US" sz="2000" dirty="0" smtClean="0">
                <a:solidFill>
                  <a:schemeClr val="tx1"/>
                </a:solidFill>
              </a:rPr>
              <a:t>Is the </a:t>
            </a:r>
            <a:r>
              <a:rPr lang="en-US" sz="2000" dirty="0">
                <a:solidFill>
                  <a:schemeClr val="tx1"/>
                </a:solidFill>
              </a:rPr>
              <a:t>friction experienced between </a:t>
            </a:r>
            <a:r>
              <a:rPr lang="en-US" sz="2000" dirty="0" smtClean="0">
                <a:solidFill>
                  <a:schemeClr val="tx1"/>
                </a:solidFill>
              </a:rPr>
              <a:t>two </a:t>
            </a:r>
            <a:r>
              <a:rPr lang="en-US" sz="2000" dirty="0">
                <a:solidFill>
                  <a:schemeClr val="tx1"/>
                </a:solidFill>
              </a:rPr>
              <a:t>dry and unlubricated surfaces due to the surface </a:t>
            </a:r>
            <a:r>
              <a:rPr lang="en-US" sz="2000" dirty="0" smtClean="0">
                <a:solidFill>
                  <a:schemeClr val="tx1"/>
                </a:solidFill>
              </a:rPr>
              <a:t>roughness, it is also known as </a:t>
            </a:r>
            <a:r>
              <a:rPr lang="en-US" sz="2000" i="1" dirty="0" smtClean="0">
                <a:solidFill>
                  <a:schemeClr val="tx2"/>
                </a:solidFill>
              </a:rPr>
              <a:t>dry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or </a:t>
            </a:r>
            <a:r>
              <a:rPr lang="en-US" sz="2000" i="1" dirty="0">
                <a:solidFill>
                  <a:schemeClr val="tx2"/>
                </a:solidFill>
              </a:rPr>
              <a:t>solid </a:t>
            </a:r>
            <a:r>
              <a:rPr lang="en-US" sz="2000" i="1" dirty="0" smtClean="0">
                <a:solidFill>
                  <a:schemeClr val="tx2"/>
                </a:solidFill>
              </a:rPr>
              <a:t>friction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457200" algn="just"/>
            <a:endParaRPr lang="en-US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chemeClr val="tx1"/>
                </a:solidFill>
              </a:rPr>
              <a:t>limiting force of </a:t>
            </a:r>
            <a:r>
              <a:rPr lang="en-US" sz="2200" i="1" dirty="0" smtClean="0">
                <a:solidFill>
                  <a:schemeClr val="tx1"/>
                </a:solidFill>
              </a:rPr>
              <a:t>friction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200" i="1" dirty="0">
              <a:solidFill>
                <a:schemeClr val="tx1"/>
              </a:solidFill>
            </a:endParaRPr>
          </a:p>
          <a:p>
            <a:pPr marL="457200" algn="just"/>
            <a:endParaRPr lang="en-US" sz="35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>
              <a:solidFill>
                <a:schemeClr val="tx1"/>
              </a:solidFill>
            </a:endParaRPr>
          </a:p>
          <a:p>
            <a:pPr marL="8001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Also know as </a:t>
            </a:r>
            <a:r>
              <a:rPr lang="en-US" sz="2000" i="1" dirty="0">
                <a:solidFill>
                  <a:schemeClr val="tx2"/>
                </a:solidFill>
              </a:rPr>
              <a:t>limiting </a:t>
            </a:r>
            <a:r>
              <a:rPr lang="en-US" sz="2000" i="1" dirty="0" smtClean="0">
                <a:solidFill>
                  <a:schemeClr val="tx2"/>
                </a:solidFill>
              </a:rPr>
              <a:t>friction</a:t>
            </a:r>
          </a:p>
          <a:p>
            <a:pPr marL="8001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0</a:t>
            </a:r>
            <a:r>
              <a:rPr lang="en-US" sz="2000" i="1" dirty="0" smtClean="0">
                <a:solidFill>
                  <a:schemeClr val="tx2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˂</a:t>
            </a:r>
            <a:r>
              <a:rPr lang="en-US" sz="2000" i="1" dirty="0" smtClean="0">
                <a:solidFill>
                  <a:schemeClr val="tx2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static friction ˂ limiting friction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 marL="8001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657600"/>
            <a:ext cx="7924800" cy="17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377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153400" cy="54102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4400" i="1" dirty="0" smtClean="0">
                <a:solidFill>
                  <a:srgbClr val="FF0000"/>
                </a:solidFill>
              </a:rPr>
              <a:t>Friction:</a:t>
            </a:r>
          </a:p>
          <a:p>
            <a:pPr marL="914400" indent="-457200" algn="just">
              <a:buFont typeface="Wingdings" panose="05000000000000000000" pitchFamily="2" charset="2"/>
              <a:buChar char="§"/>
            </a:pPr>
            <a:endParaRPr lang="en-US" sz="4600" i="1" dirty="0" smtClean="0">
              <a:solidFill>
                <a:schemeClr val="tx1"/>
              </a:solidFill>
            </a:endParaRPr>
          </a:p>
          <a:p>
            <a:pPr marL="914400" indent="-457200" algn="just">
              <a:buFont typeface="Wingdings" panose="05000000000000000000" pitchFamily="2" charset="2"/>
              <a:buChar char="§"/>
            </a:pPr>
            <a:r>
              <a:rPr lang="en-US" sz="4000" i="1" dirty="0" smtClean="0">
                <a:solidFill>
                  <a:schemeClr val="tx1"/>
                </a:solidFill>
              </a:rPr>
              <a:t>Laws </a:t>
            </a:r>
            <a:r>
              <a:rPr lang="en-US" sz="4000" i="1" dirty="0">
                <a:solidFill>
                  <a:schemeClr val="tx1"/>
                </a:solidFill>
              </a:rPr>
              <a:t>of Static </a:t>
            </a:r>
            <a:r>
              <a:rPr lang="en-US" sz="4000" i="1" dirty="0" smtClean="0">
                <a:solidFill>
                  <a:schemeClr val="tx1"/>
                </a:solidFill>
              </a:rPr>
              <a:t>Friction</a:t>
            </a:r>
          </a:p>
          <a:p>
            <a:pPr marL="1371600" indent="-508000" algn="just"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Friction force is always opposite to that in which the body tends to move.</a:t>
            </a:r>
          </a:p>
          <a:p>
            <a:pPr marL="1371600" indent="-508000" algn="just">
              <a:buFont typeface="+mj-lt"/>
              <a:buAutoNum type="arabicPeriod"/>
            </a:pPr>
            <a:endParaRPr lang="en-US" sz="3600" dirty="0">
              <a:solidFill>
                <a:schemeClr val="tx1"/>
              </a:solidFill>
            </a:endParaRPr>
          </a:p>
          <a:p>
            <a:pPr marL="1371600" indent="-508000" algn="just"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Friction </a:t>
            </a:r>
            <a:r>
              <a:rPr lang="en-US" sz="3600" dirty="0">
                <a:solidFill>
                  <a:schemeClr val="tx1"/>
                </a:solidFill>
              </a:rPr>
              <a:t>force magnitude is exactly equal to the force, which tends the body to move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</a:p>
          <a:p>
            <a:pPr marL="1371600" indent="-508000" algn="just">
              <a:buFont typeface="+mj-lt"/>
              <a:buAutoNum type="arabicPeriod"/>
            </a:pPr>
            <a:endParaRPr lang="en-US" sz="3600" dirty="0" smtClean="0">
              <a:solidFill>
                <a:schemeClr val="tx1"/>
              </a:solidFill>
            </a:endParaRPr>
          </a:p>
          <a:p>
            <a:pPr marL="1371600" indent="-508000" algn="just"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The magnitude of the limiting friction (F ) bears a constant ratio to the normal </a:t>
            </a:r>
            <a:r>
              <a:rPr lang="en-US" sz="3600" dirty="0" smtClean="0">
                <a:solidFill>
                  <a:schemeClr val="tx1"/>
                </a:solidFill>
              </a:rPr>
              <a:t>reaction (</a:t>
            </a:r>
            <a:r>
              <a:rPr lang="en-US" sz="3600" i="1" dirty="0">
                <a:solidFill>
                  <a:schemeClr val="tx1"/>
                </a:solidFill>
              </a:rPr>
              <a:t>R</a:t>
            </a:r>
            <a:r>
              <a:rPr lang="en-US" sz="3600" i="1" baseline="-25000" dirty="0">
                <a:solidFill>
                  <a:schemeClr val="tx1"/>
                </a:solidFill>
              </a:rPr>
              <a:t>N</a:t>
            </a:r>
            <a:r>
              <a:rPr lang="en-US" sz="3600" dirty="0">
                <a:solidFill>
                  <a:schemeClr val="tx1"/>
                </a:solidFill>
              </a:rPr>
              <a:t>) between the two surfaces. </a:t>
            </a:r>
            <a:r>
              <a:rPr lang="en-US" sz="3600" dirty="0" smtClean="0">
                <a:solidFill>
                  <a:schemeClr val="tx1"/>
                </a:solidFill>
              </a:rPr>
              <a:t>Mathematically:</a:t>
            </a:r>
          </a:p>
          <a:p>
            <a:pPr marL="863600"/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i="1" dirty="0" smtClean="0">
                <a:solidFill>
                  <a:schemeClr val="tx1"/>
                </a:solidFill>
              </a:rPr>
              <a:t>F/R</a:t>
            </a:r>
            <a:r>
              <a:rPr lang="en-US" sz="3600" i="1" baseline="-25000" dirty="0">
                <a:solidFill>
                  <a:schemeClr val="tx1"/>
                </a:solidFill>
              </a:rPr>
              <a:t>N</a:t>
            </a:r>
            <a:r>
              <a:rPr lang="en-US" sz="3600" i="1" dirty="0" smtClean="0">
                <a:solidFill>
                  <a:schemeClr val="tx1"/>
                </a:solidFill>
              </a:rPr>
              <a:t> </a:t>
            </a:r>
            <a:r>
              <a:rPr lang="en-US" sz="3600" i="1" dirty="0">
                <a:solidFill>
                  <a:schemeClr val="tx1"/>
                </a:solidFill>
              </a:rPr>
              <a:t>= </a:t>
            </a:r>
            <a:r>
              <a:rPr lang="en-US" sz="3600" i="1" dirty="0" smtClean="0">
                <a:solidFill>
                  <a:schemeClr val="tx1"/>
                </a:solidFill>
              </a:rPr>
              <a:t>constant</a:t>
            </a:r>
          </a:p>
          <a:p>
            <a:pPr marL="1371600" indent="-508000" algn="l">
              <a:buFont typeface="+mj-lt"/>
              <a:buAutoNum type="arabicPeriod" startAt="4"/>
            </a:pPr>
            <a:r>
              <a:rPr lang="en-US" sz="3600" dirty="0" smtClean="0">
                <a:solidFill>
                  <a:schemeClr val="tx1"/>
                </a:solidFill>
              </a:rPr>
              <a:t>Friction force is independent of the area of contact between the two surfaces.</a:t>
            </a:r>
          </a:p>
          <a:p>
            <a:pPr marL="1371600" indent="-508000" algn="l">
              <a:buFont typeface="+mj-lt"/>
              <a:buAutoNum type="arabicPeriod" startAt="4"/>
            </a:pPr>
            <a:endParaRPr lang="en-US" sz="3600" dirty="0" smtClean="0">
              <a:solidFill>
                <a:schemeClr val="tx1"/>
              </a:solidFill>
            </a:endParaRPr>
          </a:p>
          <a:p>
            <a:pPr marL="1371600" indent="-508000" algn="l">
              <a:buFont typeface="+mj-lt"/>
              <a:buAutoNum type="arabicPeriod" startAt="4"/>
            </a:pPr>
            <a:r>
              <a:rPr lang="en-US" sz="3600" dirty="0">
                <a:solidFill>
                  <a:schemeClr val="tx1"/>
                </a:solidFill>
              </a:rPr>
              <a:t>The </a:t>
            </a:r>
            <a:r>
              <a:rPr lang="en-US" sz="3600" dirty="0" smtClean="0">
                <a:solidFill>
                  <a:schemeClr val="tx1"/>
                </a:solidFill>
              </a:rPr>
              <a:t>friction force depends </a:t>
            </a:r>
            <a:r>
              <a:rPr lang="en-US" sz="3600" dirty="0">
                <a:solidFill>
                  <a:schemeClr val="tx1"/>
                </a:solidFill>
              </a:rPr>
              <a:t>upon the roughness of the surfaces.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5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153400" cy="56388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>
                <a:solidFill>
                  <a:srgbClr val="FF0000"/>
                </a:solidFill>
              </a:rPr>
              <a:t>Friction</a:t>
            </a:r>
            <a:r>
              <a:rPr lang="en-US" sz="2400" i="1" dirty="0" smtClean="0">
                <a:solidFill>
                  <a:srgbClr val="FF0000"/>
                </a:solidFill>
              </a:rPr>
              <a:t>:</a:t>
            </a:r>
          </a:p>
          <a:p>
            <a:pPr algn="l">
              <a:lnSpc>
                <a:spcPct val="80000"/>
              </a:lnSpc>
            </a:pPr>
            <a:endParaRPr lang="en-US" sz="3700" i="1" dirty="0">
              <a:solidFill>
                <a:srgbClr val="FF0000"/>
              </a:solidFill>
            </a:endParaRPr>
          </a:p>
          <a:p>
            <a:pPr marL="914400" indent="-457200" algn="just">
              <a:buFont typeface="Wingdings" panose="05000000000000000000" pitchFamily="2" charset="2"/>
              <a:buChar char="§"/>
            </a:pPr>
            <a:r>
              <a:rPr lang="en-US" sz="2200" i="1" dirty="0" smtClean="0">
                <a:solidFill>
                  <a:schemeClr val="tx1"/>
                </a:solidFill>
              </a:rPr>
              <a:t>Laws </a:t>
            </a:r>
            <a:r>
              <a:rPr lang="en-US" sz="2200" i="1" dirty="0">
                <a:solidFill>
                  <a:schemeClr val="tx1"/>
                </a:solidFill>
              </a:rPr>
              <a:t>of </a:t>
            </a:r>
            <a:r>
              <a:rPr lang="en-US" sz="2200" i="1" dirty="0" smtClean="0">
                <a:solidFill>
                  <a:schemeClr val="tx1"/>
                </a:solidFill>
              </a:rPr>
              <a:t>Dynamic Friction</a:t>
            </a:r>
          </a:p>
          <a:p>
            <a:pPr marL="914400" indent="-457200" algn="just">
              <a:buFont typeface="Wingdings" panose="05000000000000000000" pitchFamily="2" charset="2"/>
              <a:buChar char="§"/>
            </a:pPr>
            <a:endParaRPr lang="en-US" sz="2200" i="1" dirty="0" smtClean="0">
              <a:solidFill>
                <a:schemeClr val="tx1"/>
              </a:solidFill>
            </a:endParaRP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Friction force is always opposite to the direction in which the body tends to move.</a:t>
            </a:r>
          </a:p>
          <a:p>
            <a:pPr marL="1371600" indent="-508000" algn="just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 smtClean="0">
                <a:solidFill>
                  <a:schemeClr val="tx1"/>
                </a:solidFill>
              </a:rPr>
              <a:t>magnitude of dynamic friction </a:t>
            </a:r>
            <a:r>
              <a:rPr lang="en-US" sz="2000" dirty="0">
                <a:solidFill>
                  <a:schemeClr val="tx1"/>
                </a:solidFill>
              </a:rPr>
              <a:t>force </a:t>
            </a:r>
            <a:r>
              <a:rPr lang="en-US" sz="2000" dirty="0" smtClean="0">
                <a:solidFill>
                  <a:schemeClr val="tx1"/>
                </a:solidFill>
              </a:rPr>
              <a:t>bears </a:t>
            </a:r>
            <a:r>
              <a:rPr lang="en-US" sz="2000" dirty="0">
                <a:solidFill>
                  <a:schemeClr val="tx1"/>
                </a:solidFill>
              </a:rPr>
              <a:t>a constant ratio to the normal </a:t>
            </a:r>
            <a:r>
              <a:rPr lang="en-US" sz="2000" dirty="0" smtClean="0">
                <a:solidFill>
                  <a:schemeClr val="tx1"/>
                </a:solidFill>
              </a:rPr>
              <a:t>reaction. It is </a:t>
            </a:r>
            <a:r>
              <a:rPr lang="en-US" sz="2000" dirty="0">
                <a:solidFill>
                  <a:schemeClr val="tx1"/>
                </a:solidFill>
              </a:rPr>
              <a:t>slightly less than that in case of </a:t>
            </a:r>
            <a:r>
              <a:rPr lang="en-US" sz="2000" dirty="0" smtClean="0">
                <a:solidFill>
                  <a:schemeClr val="tx1"/>
                </a:solidFill>
              </a:rPr>
              <a:t>static friction.</a:t>
            </a:r>
          </a:p>
          <a:p>
            <a:pPr marL="1371600" indent="-508000" algn="just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For moderate speeds, the force of friction remains constant. But it decreases slightly </a:t>
            </a:r>
            <a:r>
              <a:rPr lang="en-US" sz="2000" dirty="0" smtClean="0">
                <a:solidFill>
                  <a:schemeClr val="tx1"/>
                </a:solidFill>
              </a:rPr>
              <a:t>with the </a:t>
            </a:r>
            <a:r>
              <a:rPr lang="en-US" sz="2000" dirty="0">
                <a:solidFill>
                  <a:schemeClr val="tx1"/>
                </a:solidFill>
              </a:rPr>
              <a:t>increase of speed.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371600" indent="-508000" algn="just">
              <a:buFont typeface="+mj-lt"/>
              <a:buAutoNum type="arabicPeriod"/>
            </a:pPr>
            <a:endParaRPr lang="en-US" sz="4200" dirty="0" smtClean="0">
              <a:solidFill>
                <a:schemeClr val="tx1"/>
              </a:solidFill>
            </a:endParaRPr>
          </a:p>
          <a:p>
            <a:pPr marL="1371600" indent="-508000" algn="just">
              <a:buFont typeface="+mj-lt"/>
              <a:buAutoNum type="arabicPeriod"/>
            </a:pPr>
            <a:endParaRPr lang="en-US" sz="4200" dirty="0" smtClean="0">
              <a:solidFill>
                <a:schemeClr val="tx1"/>
              </a:solidFill>
            </a:endParaRPr>
          </a:p>
          <a:p>
            <a:pPr marL="1371600" indent="-508000" algn="just">
              <a:buFont typeface="+mj-lt"/>
              <a:buAutoNum type="arabicPeriod"/>
            </a:pPr>
            <a:endParaRPr lang="en-US" sz="42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35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153400" cy="56388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3700" i="1" dirty="0">
              <a:solidFill>
                <a:srgbClr val="FF0000"/>
              </a:solidFill>
            </a:endParaRPr>
          </a:p>
          <a:p>
            <a:pPr marL="914400" indent="-457200" algn="just">
              <a:buFont typeface="Wingdings" panose="05000000000000000000" pitchFamily="2" charset="2"/>
              <a:buChar char="§"/>
            </a:pPr>
            <a:r>
              <a:rPr lang="en-US" sz="2200" i="1" dirty="0" smtClean="0">
                <a:solidFill>
                  <a:schemeClr val="tx1"/>
                </a:solidFill>
              </a:rPr>
              <a:t>Laws </a:t>
            </a:r>
            <a:r>
              <a:rPr lang="en-US" sz="2200" i="1" dirty="0">
                <a:solidFill>
                  <a:schemeClr val="tx1"/>
                </a:solidFill>
              </a:rPr>
              <a:t>of </a:t>
            </a:r>
            <a:r>
              <a:rPr lang="en-US" sz="2200" i="1" dirty="0" smtClean="0">
                <a:solidFill>
                  <a:schemeClr val="tx1"/>
                </a:solidFill>
              </a:rPr>
              <a:t>Solid (dry) Friction</a:t>
            </a: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F</a:t>
            </a:r>
            <a:r>
              <a:rPr lang="en-US" sz="2000" dirty="0" smtClean="0">
                <a:solidFill>
                  <a:schemeClr val="tx1"/>
                </a:solidFill>
              </a:rPr>
              <a:t>riction </a:t>
            </a:r>
            <a:r>
              <a:rPr lang="en-US" sz="2000" dirty="0">
                <a:solidFill>
                  <a:schemeClr val="tx1"/>
                </a:solidFill>
              </a:rPr>
              <a:t>is directly proportional to the normal </a:t>
            </a:r>
            <a:r>
              <a:rPr lang="en-US" sz="2000" dirty="0" smtClean="0">
                <a:solidFill>
                  <a:schemeClr val="tx1"/>
                </a:solidFill>
              </a:rPr>
              <a:t>load.</a:t>
            </a: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F</a:t>
            </a:r>
            <a:r>
              <a:rPr lang="en-US" sz="2000" dirty="0" smtClean="0">
                <a:solidFill>
                  <a:schemeClr val="tx1"/>
                </a:solidFill>
              </a:rPr>
              <a:t>riction </a:t>
            </a:r>
            <a:r>
              <a:rPr lang="en-US" sz="2000" dirty="0">
                <a:solidFill>
                  <a:schemeClr val="tx1"/>
                </a:solidFill>
              </a:rPr>
              <a:t>is independent of the area of the contact </a:t>
            </a:r>
            <a:r>
              <a:rPr lang="en-US" sz="2000" dirty="0" smtClean="0">
                <a:solidFill>
                  <a:schemeClr val="tx1"/>
                </a:solidFill>
              </a:rPr>
              <a:t>surface.</a:t>
            </a: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Friction </a:t>
            </a:r>
            <a:r>
              <a:rPr lang="en-US" sz="2000" dirty="0">
                <a:solidFill>
                  <a:schemeClr val="tx1"/>
                </a:solidFill>
              </a:rPr>
              <a:t>depends </a:t>
            </a:r>
            <a:r>
              <a:rPr lang="en-US" sz="2000" dirty="0" smtClean="0">
                <a:solidFill>
                  <a:schemeClr val="tx1"/>
                </a:solidFill>
              </a:rPr>
              <a:t>on </a:t>
            </a: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 smtClean="0">
                <a:solidFill>
                  <a:schemeClr val="tx1"/>
                </a:solidFill>
              </a:rPr>
              <a:t>materials </a:t>
            </a:r>
            <a:r>
              <a:rPr lang="en-US" sz="2000" dirty="0">
                <a:solidFill>
                  <a:schemeClr val="tx1"/>
                </a:solidFill>
              </a:rPr>
              <a:t>of </a:t>
            </a: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contact </a:t>
            </a:r>
            <a:r>
              <a:rPr lang="en-US" sz="2000" dirty="0" smtClean="0">
                <a:solidFill>
                  <a:schemeClr val="tx1"/>
                </a:solidFill>
              </a:rPr>
              <a:t>surfaces.</a:t>
            </a:r>
          </a:p>
          <a:p>
            <a:pPr marL="1371600" indent="-508000" algn="just">
              <a:buFont typeface="+mj-lt"/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914400" indent="-457200" algn="just"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chemeClr val="tx1"/>
                </a:solidFill>
              </a:rPr>
              <a:t>Laws of Fluid </a:t>
            </a:r>
            <a:r>
              <a:rPr lang="en-US" sz="2200" i="1" dirty="0" smtClean="0">
                <a:solidFill>
                  <a:schemeClr val="tx1"/>
                </a:solidFill>
              </a:rPr>
              <a:t>Friction</a:t>
            </a: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Friction is independent </a:t>
            </a:r>
            <a:r>
              <a:rPr lang="en-US" sz="2000" dirty="0">
                <a:solidFill>
                  <a:schemeClr val="tx1"/>
                </a:solidFill>
              </a:rPr>
              <a:t>of the load.</a:t>
            </a: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Friction reduces </a:t>
            </a:r>
            <a:r>
              <a:rPr lang="en-US" sz="2000" dirty="0">
                <a:solidFill>
                  <a:schemeClr val="tx1"/>
                </a:solidFill>
              </a:rPr>
              <a:t>with the increase of the </a:t>
            </a:r>
            <a:r>
              <a:rPr lang="en-US" sz="2000" dirty="0" smtClean="0">
                <a:solidFill>
                  <a:schemeClr val="tx1"/>
                </a:solidFill>
              </a:rPr>
              <a:t>temperature.</a:t>
            </a: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Friction </a:t>
            </a:r>
            <a:r>
              <a:rPr lang="en-US" sz="2000" dirty="0">
                <a:solidFill>
                  <a:schemeClr val="tx1"/>
                </a:solidFill>
              </a:rPr>
              <a:t>is independent of the substances of the </a:t>
            </a:r>
            <a:r>
              <a:rPr lang="en-US" sz="2000" dirty="0" smtClean="0">
                <a:solidFill>
                  <a:schemeClr val="tx1"/>
                </a:solidFill>
              </a:rPr>
              <a:t>surfaces.</a:t>
            </a:r>
          </a:p>
          <a:p>
            <a:pPr marL="1371600" indent="-50800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Friction is </a:t>
            </a:r>
            <a:r>
              <a:rPr lang="en-US" sz="2000" dirty="0">
                <a:solidFill>
                  <a:schemeClr val="tx1"/>
                </a:solidFill>
              </a:rPr>
              <a:t>different for different lubricants.</a:t>
            </a:r>
          </a:p>
          <a:p>
            <a:pPr marL="457200" algn="just"/>
            <a:endParaRPr lang="en-US" sz="35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0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0" y="2286000"/>
            <a:ext cx="25717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6019800" cy="56388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i="1" dirty="0">
                <a:solidFill>
                  <a:schemeClr val="tx1"/>
                </a:solidFill>
              </a:rPr>
              <a:t>Limiting Angle of Friction</a:t>
            </a:r>
          </a:p>
          <a:p>
            <a:pPr algn="l">
              <a:lnSpc>
                <a:spcPct val="8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magnitude of </a:t>
            </a:r>
            <a:r>
              <a:rPr lang="en-US" sz="2000" dirty="0" smtClean="0">
                <a:solidFill>
                  <a:schemeClr val="tx1"/>
                </a:solidFill>
              </a:rPr>
              <a:t>the friction </a:t>
            </a:r>
            <a:r>
              <a:rPr lang="en-US" sz="2000" dirty="0">
                <a:solidFill>
                  <a:schemeClr val="tx1"/>
                </a:solidFill>
              </a:rPr>
              <a:t>is </a:t>
            </a:r>
            <a:r>
              <a:rPr lang="en-US" sz="2000" i="1" dirty="0" smtClean="0">
                <a:solidFill>
                  <a:srgbClr val="FF0000"/>
                </a:solidFill>
              </a:rPr>
              <a:t>F </a:t>
            </a:r>
            <a:r>
              <a:rPr lang="en-US" sz="2000" i="1" dirty="0">
                <a:solidFill>
                  <a:srgbClr val="FF0000"/>
                </a:solidFill>
              </a:rPr>
              <a:t>= </a:t>
            </a:r>
            <a:r>
              <a:rPr lang="en-US" sz="2000" i="1" dirty="0" err="1">
                <a:solidFill>
                  <a:srgbClr val="FF0000"/>
                </a:solidFill>
              </a:rPr>
              <a:t>μ.W</a:t>
            </a:r>
            <a:r>
              <a:rPr lang="en-US" sz="2000" i="1" dirty="0">
                <a:solidFill>
                  <a:srgbClr val="FF0000"/>
                </a:solidFill>
              </a:rPr>
              <a:t> = </a:t>
            </a:r>
            <a:r>
              <a:rPr lang="en-US" sz="2000" i="1" dirty="0" smtClean="0">
                <a:solidFill>
                  <a:srgbClr val="FF0000"/>
                </a:solidFill>
              </a:rPr>
              <a:t>μ.R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N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is the normal reaction.</a:t>
            </a:r>
          </a:p>
          <a:p>
            <a:pPr algn="just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When the </a:t>
            </a:r>
            <a:r>
              <a:rPr lang="en-US" sz="2000" dirty="0">
                <a:solidFill>
                  <a:schemeClr val="tx1"/>
                </a:solidFill>
              </a:rPr>
              <a:t>motion just begins, the body will </a:t>
            </a:r>
            <a:r>
              <a:rPr lang="en-US" sz="2000" dirty="0" smtClean="0">
                <a:solidFill>
                  <a:schemeClr val="tx1"/>
                </a:solidFill>
              </a:rPr>
              <a:t>be in </a:t>
            </a:r>
            <a:r>
              <a:rPr lang="en-US" sz="2000" dirty="0">
                <a:solidFill>
                  <a:schemeClr val="tx1"/>
                </a:solidFill>
              </a:rPr>
              <a:t>equilibrium under the action </a:t>
            </a:r>
            <a:r>
              <a:rPr lang="en-US" sz="2000" dirty="0" smtClean="0">
                <a:solidFill>
                  <a:schemeClr val="tx1"/>
                </a:solidFill>
              </a:rPr>
              <a:t>of: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Weight (</a:t>
            </a:r>
            <a:r>
              <a:rPr lang="en-US" sz="2000" i="1" dirty="0">
                <a:solidFill>
                  <a:schemeClr val="tx1"/>
                </a:solidFill>
              </a:rPr>
              <a:t>W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Horizontal force </a:t>
            </a:r>
            <a:r>
              <a:rPr lang="en-US" sz="2000" dirty="0">
                <a:solidFill>
                  <a:schemeClr val="tx1"/>
                </a:solidFill>
              </a:rPr>
              <a:t>(P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Reaction (R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Reaction </a:t>
            </a: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dirty="0" smtClean="0">
                <a:solidFill>
                  <a:schemeClr val="tx1"/>
                </a:solidFill>
              </a:rPr>
              <a:t> must be </a:t>
            </a:r>
            <a:r>
              <a:rPr lang="en-US" sz="2000" dirty="0">
                <a:solidFill>
                  <a:schemeClr val="tx1"/>
                </a:solidFill>
              </a:rPr>
              <a:t>equal and opposite to the resultant of </a:t>
            </a:r>
            <a:r>
              <a:rPr lang="en-US" sz="2000" i="1" dirty="0">
                <a:solidFill>
                  <a:schemeClr val="tx1"/>
                </a:solidFill>
              </a:rPr>
              <a:t>W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i="1" dirty="0" smtClean="0">
                <a:solidFill>
                  <a:schemeClr val="tx1"/>
                </a:solidFill>
              </a:rPr>
              <a:t>P.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dirty="0" smtClean="0">
                <a:solidFill>
                  <a:schemeClr val="tx1"/>
                </a:solidFill>
              </a:rPr>
              <a:t> inclined </a:t>
            </a:r>
            <a:r>
              <a:rPr lang="en-US" sz="2000" dirty="0">
                <a:solidFill>
                  <a:schemeClr val="tx1"/>
                </a:solidFill>
              </a:rPr>
              <a:t>at an angle φ to the normal reaction </a:t>
            </a:r>
            <a:r>
              <a:rPr lang="en-US" sz="2000" i="1" dirty="0">
                <a:solidFill>
                  <a:schemeClr val="tx1"/>
                </a:solidFill>
              </a:rPr>
              <a:t>RN</a:t>
            </a:r>
            <a:r>
              <a:rPr lang="en-US" sz="2000" dirty="0">
                <a:solidFill>
                  <a:schemeClr val="tx1"/>
                </a:solidFill>
              </a:rPr>
              <a:t>. (</a:t>
            </a:r>
            <a:r>
              <a:rPr lang="en-US" sz="2000" dirty="0" smtClean="0">
                <a:solidFill>
                  <a:schemeClr val="tx1"/>
                </a:solidFill>
              </a:rPr>
              <a:t>φ </a:t>
            </a:r>
            <a:r>
              <a:rPr lang="en-US" sz="2000" dirty="0">
                <a:solidFill>
                  <a:schemeClr val="tx1"/>
                </a:solidFill>
              </a:rPr>
              <a:t>is known as the </a:t>
            </a:r>
            <a:r>
              <a:rPr lang="en-US" sz="2000" i="1" dirty="0">
                <a:solidFill>
                  <a:schemeClr val="tx2"/>
                </a:solidFill>
              </a:rPr>
              <a:t>limiting angle of </a:t>
            </a:r>
            <a:r>
              <a:rPr lang="en-US" sz="2000" i="1" dirty="0" smtClean="0">
                <a:solidFill>
                  <a:schemeClr val="tx2"/>
                </a:solidFill>
              </a:rPr>
              <a:t>friction</a:t>
            </a:r>
            <a:r>
              <a:rPr lang="en-US" sz="2000" dirty="0" smtClean="0">
                <a:solidFill>
                  <a:schemeClr val="tx1"/>
                </a:solidFill>
              </a:rPr>
              <a:t>).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i="1" dirty="0">
                <a:solidFill>
                  <a:srgbClr val="FF0000"/>
                </a:solidFill>
              </a:rPr>
              <a:t>tan </a:t>
            </a:r>
            <a:r>
              <a:rPr lang="el-GR" sz="2000" dirty="0">
                <a:solidFill>
                  <a:srgbClr val="FF0000"/>
                </a:solidFill>
              </a:rPr>
              <a:t>φ</a:t>
            </a:r>
            <a:r>
              <a:rPr lang="el-GR" sz="2000" i="1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</a:rPr>
              <a:t>F/R</a:t>
            </a:r>
            <a:r>
              <a:rPr lang="en-US" sz="2000" i="1" baseline="-25000" dirty="0">
                <a:solidFill>
                  <a:srgbClr val="FF0000"/>
                </a:solidFill>
              </a:rPr>
              <a:t>N</a:t>
            </a:r>
            <a:r>
              <a:rPr lang="en-US" sz="2000" i="1" dirty="0">
                <a:solidFill>
                  <a:srgbClr val="FF0000"/>
                </a:solidFill>
              </a:rPr>
              <a:t> = </a:t>
            </a:r>
            <a:r>
              <a:rPr lang="el-GR" sz="2000" i="1" dirty="0">
                <a:solidFill>
                  <a:srgbClr val="FF0000"/>
                </a:solidFill>
              </a:rPr>
              <a:t>μ </a:t>
            </a:r>
            <a:r>
              <a:rPr lang="en-US" sz="2000" i="1" dirty="0">
                <a:solidFill>
                  <a:srgbClr val="FF0000"/>
                </a:solidFill>
              </a:rPr>
              <a:t>R</a:t>
            </a:r>
            <a:r>
              <a:rPr lang="en-US" sz="2000" i="1" baseline="-25000" dirty="0">
                <a:solidFill>
                  <a:srgbClr val="FF0000"/>
                </a:solidFill>
              </a:rPr>
              <a:t>N</a:t>
            </a:r>
            <a:r>
              <a:rPr lang="en-US" sz="2000" i="1" dirty="0">
                <a:solidFill>
                  <a:srgbClr val="FF0000"/>
                </a:solidFill>
              </a:rPr>
              <a:t> / R</a:t>
            </a:r>
            <a:r>
              <a:rPr lang="en-US" sz="2000" i="1" baseline="-25000" dirty="0">
                <a:solidFill>
                  <a:srgbClr val="FF0000"/>
                </a:solidFill>
              </a:rPr>
              <a:t>N</a:t>
            </a:r>
            <a:r>
              <a:rPr lang="en-US" sz="2000" i="1" dirty="0">
                <a:solidFill>
                  <a:srgbClr val="FF0000"/>
                </a:solidFill>
              </a:rPr>
              <a:t> = </a:t>
            </a:r>
            <a:r>
              <a:rPr lang="el-GR" sz="2000" i="1" dirty="0">
                <a:solidFill>
                  <a:srgbClr val="FF0000"/>
                </a:solidFill>
              </a:rPr>
              <a:t>μ</a:t>
            </a:r>
            <a:endParaRPr lang="en-US" sz="2000" i="1" dirty="0">
              <a:solidFill>
                <a:srgbClr val="FF0000"/>
              </a:solidFill>
            </a:endParaRPr>
          </a:p>
          <a:p>
            <a:pPr marL="457200" algn="just"/>
            <a:endParaRPr lang="en-US" sz="3500" dirty="0" smtClean="0">
              <a:solidFill>
                <a:schemeClr val="tx1"/>
              </a:solidFill>
            </a:endParaRPr>
          </a:p>
          <a:p>
            <a:pPr marL="457200" algn="just"/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53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5867400" cy="56388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i="1" dirty="0" smtClean="0">
                <a:solidFill>
                  <a:schemeClr val="tx1"/>
                </a:solidFill>
              </a:rPr>
              <a:t>Angle </a:t>
            </a:r>
            <a:r>
              <a:rPr lang="en-US" sz="2200" i="1" dirty="0">
                <a:solidFill>
                  <a:schemeClr val="tx1"/>
                </a:solidFill>
              </a:rPr>
              <a:t>of </a:t>
            </a:r>
            <a:r>
              <a:rPr lang="en-US" sz="2200" i="1" dirty="0" smtClean="0">
                <a:solidFill>
                  <a:schemeClr val="tx1"/>
                </a:solidFill>
              </a:rPr>
              <a:t>repose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If </a:t>
            </a:r>
            <a:r>
              <a:rPr lang="en-US" sz="2000" dirty="0">
                <a:solidFill>
                  <a:schemeClr val="tx1"/>
                </a:solidFill>
              </a:rPr>
              <a:t>the angle </a:t>
            </a:r>
            <a:r>
              <a:rPr lang="en-US" sz="2000" dirty="0" smtClean="0">
                <a:solidFill>
                  <a:schemeClr val="tx1"/>
                </a:solidFill>
              </a:rPr>
              <a:t>α is </a:t>
            </a:r>
            <a:r>
              <a:rPr lang="en-US" sz="2000" dirty="0">
                <a:solidFill>
                  <a:schemeClr val="tx1"/>
                </a:solidFill>
              </a:rPr>
              <a:t>such that </a:t>
            </a:r>
            <a:r>
              <a:rPr lang="en-US" sz="2000" dirty="0" smtClean="0">
                <a:solidFill>
                  <a:schemeClr val="tx1"/>
                </a:solidFill>
              </a:rPr>
              <a:t>the body </a:t>
            </a:r>
            <a:r>
              <a:rPr lang="en-US" sz="2000" dirty="0">
                <a:solidFill>
                  <a:schemeClr val="tx1"/>
                </a:solidFill>
              </a:rPr>
              <a:t>begins to move down the plane, then the angle α </a:t>
            </a:r>
            <a:r>
              <a:rPr lang="en-US" sz="2000" dirty="0" smtClean="0">
                <a:solidFill>
                  <a:schemeClr val="tx1"/>
                </a:solidFill>
              </a:rPr>
              <a:t>is called </a:t>
            </a: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i="1" dirty="0">
                <a:solidFill>
                  <a:schemeClr val="tx2"/>
                </a:solidFill>
              </a:rPr>
              <a:t>angle of repose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3500" dirty="0" smtClean="0">
              <a:solidFill>
                <a:schemeClr val="tx1"/>
              </a:solidFill>
            </a:endParaRPr>
          </a:p>
          <a:p>
            <a:pPr marL="8001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body </a:t>
            </a:r>
            <a:r>
              <a:rPr lang="en-US" sz="2000" dirty="0" smtClean="0">
                <a:solidFill>
                  <a:schemeClr val="tx1"/>
                </a:solidFill>
              </a:rPr>
              <a:t>will move </a:t>
            </a:r>
            <a:r>
              <a:rPr lang="en-US" sz="2000" dirty="0">
                <a:solidFill>
                  <a:schemeClr val="tx1"/>
                </a:solidFill>
              </a:rPr>
              <a:t>down the plane when the angle of </a:t>
            </a:r>
            <a:r>
              <a:rPr lang="en-US" sz="2000" dirty="0" smtClean="0">
                <a:solidFill>
                  <a:schemeClr val="tx1"/>
                </a:solidFill>
              </a:rPr>
              <a:t>inclination is </a:t>
            </a:r>
            <a:r>
              <a:rPr lang="en-US" sz="2000" dirty="0">
                <a:solidFill>
                  <a:schemeClr val="tx1"/>
                </a:solidFill>
              </a:rPr>
              <a:t>equal to the angle of friction (i.e. α = φ</a:t>
            </a:r>
            <a:r>
              <a:rPr lang="en-US" sz="2000" dirty="0" smtClean="0">
                <a:solidFill>
                  <a:schemeClr val="tx1"/>
                </a:solidFill>
              </a:rPr>
              <a:t>).</a:t>
            </a:r>
          </a:p>
          <a:p>
            <a:pPr marL="800100" indent="-342900" algn="just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</a:rPr>
              <a:t>W sin α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tends </a:t>
            </a:r>
            <a:r>
              <a:rPr lang="en-US" sz="2000" dirty="0">
                <a:solidFill>
                  <a:schemeClr val="tx1"/>
                </a:solidFill>
              </a:rPr>
              <a:t>to slide the body </a:t>
            </a:r>
            <a:r>
              <a:rPr lang="en-US" sz="2000" dirty="0" smtClean="0">
                <a:solidFill>
                  <a:schemeClr val="tx1"/>
                </a:solidFill>
              </a:rPr>
              <a:t>down.</a:t>
            </a:r>
            <a:endParaRPr lang="en-US" sz="2000" dirty="0">
              <a:solidFill>
                <a:schemeClr val="tx1"/>
              </a:solidFill>
            </a:endParaRPr>
          </a:p>
          <a:p>
            <a:pPr marL="800100" indent="-342900" algn="just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</a:rPr>
              <a:t>W cos α</a:t>
            </a:r>
            <a:r>
              <a:rPr lang="en-US" sz="2000" dirty="0">
                <a:solidFill>
                  <a:schemeClr val="tx1"/>
                </a:solidFill>
              </a:rPr>
              <a:t>, perpendicular to the </a:t>
            </a:r>
            <a:r>
              <a:rPr lang="en-US" sz="2000" dirty="0" smtClean="0">
                <a:solidFill>
                  <a:schemeClr val="tx1"/>
                </a:solidFill>
              </a:rPr>
              <a:t>plane and </a:t>
            </a:r>
            <a:r>
              <a:rPr lang="en-US" sz="2000" dirty="0">
                <a:solidFill>
                  <a:schemeClr val="tx1"/>
                </a:solidFill>
              </a:rPr>
              <a:t>balanced by the </a:t>
            </a:r>
            <a:r>
              <a:rPr lang="en-US" sz="2000" dirty="0" smtClean="0">
                <a:solidFill>
                  <a:schemeClr val="tx1"/>
                </a:solidFill>
              </a:rPr>
              <a:t>normal reaction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N</a:t>
            </a:r>
            <a:r>
              <a:rPr lang="en-US" sz="2000" dirty="0" smtClean="0">
                <a:solidFill>
                  <a:schemeClr val="tx1"/>
                </a:solidFill>
              </a:rPr>
              <a:t>).</a:t>
            </a:r>
          </a:p>
          <a:p>
            <a:pPr marL="457200" algn="just"/>
            <a:endParaRPr lang="en-US" sz="2000" dirty="0" smtClean="0">
              <a:solidFill>
                <a:schemeClr val="tx1"/>
              </a:solidFill>
            </a:endParaRPr>
          </a:p>
          <a:p>
            <a:pPr marL="457200" algn="just"/>
            <a:r>
              <a:rPr lang="en-US" sz="2000" dirty="0" smtClean="0">
                <a:solidFill>
                  <a:schemeClr val="tx1"/>
                </a:solidFill>
              </a:rPr>
              <a:t>∴ The </a:t>
            </a:r>
            <a:r>
              <a:rPr lang="en-US" sz="2000" dirty="0">
                <a:solidFill>
                  <a:schemeClr val="tx1"/>
                </a:solidFill>
              </a:rPr>
              <a:t>body </a:t>
            </a:r>
            <a:r>
              <a:rPr lang="en-US" sz="2000" dirty="0" smtClean="0">
                <a:solidFill>
                  <a:schemeClr val="tx1"/>
                </a:solidFill>
              </a:rPr>
              <a:t>will move when:</a:t>
            </a:r>
          </a:p>
          <a:p>
            <a:pPr marL="457200"/>
            <a:r>
              <a:rPr lang="en-US" sz="2000" i="1" dirty="0">
                <a:solidFill>
                  <a:srgbClr val="FF0000"/>
                </a:solidFill>
              </a:rPr>
              <a:t>W sin </a:t>
            </a:r>
            <a:r>
              <a:rPr lang="el-GR" sz="2000" i="1" dirty="0">
                <a:solidFill>
                  <a:srgbClr val="FF0000"/>
                </a:solidFill>
              </a:rPr>
              <a:t>α = </a:t>
            </a:r>
            <a:r>
              <a:rPr lang="en-US" sz="2000" i="1" dirty="0">
                <a:solidFill>
                  <a:srgbClr val="FF0000"/>
                </a:solidFill>
              </a:rPr>
              <a:t>F = </a:t>
            </a:r>
            <a:r>
              <a:rPr lang="el-GR" sz="2000" i="1" dirty="0">
                <a:solidFill>
                  <a:srgbClr val="FF0000"/>
                </a:solidFill>
              </a:rPr>
              <a:t>μ.</a:t>
            </a:r>
            <a:r>
              <a:rPr lang="en-US" sz="2000" i="1" dirty="0">
                <a:solidFill>
                  <a:srgbClr val="FF0000"/>
                </a:solidFill>
              </a:rPr>
              <a:t>R</a:t>
            </a:r>
            <a:r>
              <a:rPr lang="en-US" sz="2000" i="1" baseline="-25000" dirty="0">
                <a:solidFill>
                  <a:srgbClr val="FF0000"/>
                </a:solidFill>
              </a:rPr>
              <a:t>N</a:t>
            </a:r>
            <a:r>
              <a:rPr lang="en-US" sz="2000" i="1" dirty="0">
                <a:solidFill>
                  <a:srgbClr val="FF0000"/>
                </a:solidFill>
              </a:rPr>
              <a:t> = </a:t>
            </a:r>
            <a:r>
              <a:rPr lang="el-GR" sz="2000" i="1" dirty="0">
                <a:solidFill>
                  <a:srgbClr val="FF0000"/>
                </a:solidFill>
              </a:rPr>
              <a:t>μ.</a:t>
            </a:r>
            <a:r>
              <a:rPr lang="en-US" sz="2000" i="1" dirty="0">
                <a:solidFill>
                  <a:srgbClr val="FF0000"/>
                </a:solidFill>
              </a:rPr>
              <a:t>W cos </a:t>
            </a:r>
            <a:r>
              <a:rPr lang="el-GR" sz="2000" i="1" dirty="0" smtClean="0">
                <a:solidFill>
                  <a:srgbClr val="FF0000"/>
                </a:solidFill>
              </a:rPr>
              <a:t>α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marL="457200"/>
            <a:r>
              <a:rPr lang="es-ES" sz="2000" i="1" dirty="0">
                <a:solidFill>
                  <a:srgbClr val="FF0000"/>
                </a:solidFill>
              </a:rPr>
              <a:t>tan α = μ = tan </a:t>
            </a:r>
            <a:r>
              <a:rPr lang="es-ES" sz="2000" dirty="0">
                <a:solidFill>
                  <a:srgbClr val="FF0000"/>
                </a:solidFill>
              </a:rPr>
              <a:t>φ</a:t>
            </a:r>
            <a:r>
              <a:rPr lang="es-ES" sz="2000" i="1" dirty="0">
                <a:solidFill>
                  <a:srgbClr val="FF0000"/>
                </a:solidFill>
              </a:rPr>
              <a:t> </a:t>
            </a:r>
            <a:r>
              <a:rPr lang="es-ES" sz="2000" i="1" dirty="0" smtClean="0">
                <a:solidFill>
                  <a:srgbClr val="FF0000"/>
                </a:solidFill>
              </a:rPr>
              <a:t>	</a:t>
            </a:r>
            <a:r>
              <a:rPr lang="es-ES" sz="2000" i="1" dirty="0" err="1" smtClean="0">
                <a:solidFill>
                  <a:srgbClr val="FF0000"/>
                </a:solidFill>
              </a:rPr>
              <a:t>or</a:t>
            </a:r>
            <a:r>
              <a:rPr lang="es-ES" sz="2000" i="1" dirty="0" smtClean="0">
                <a:solidFill>
                  <a:srgbClr val="FF0000"/>
                </a:solidFill>
              </a:rPr>
              <a:t> 	α </a:t>
            </a:r>
            <a:r>
              <a:rPr lang="es-ES" sz="2000" i="1" dirty="0">
                <a:solidFill>
                  <a:srgbClr val="FF0000"/>
                </a:solidFill>
              </a:rPr>
              <a:t>= </a:t>
            </a:r>
            <a:r>
              <a:rPr lang="es-ES" sz="2000" dirty="0">
                <a:solidFill>
                  <a:srgbClr val="FF0000"/>
                </a:solidFill>
              </a:rPr>
              <a:t>φ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457200" algn="just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05000"/>
            <a:ext cx="2724150" cy="229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9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09599"/>
          </a:xfrm>
        </p:spPr>
        <p:txBody>
          <a:bodyPr>
            <a:normAutofit/>
          </a:bodyPr>
          <a:lstStyle/>
          <a:p>
            <a:r>
              <a:rPr lang="en-US" sz="1800" i="1" dirty="0" smtClean="0"/>
              <a:t>Theory of machines						</a:t>
            </a:r>
            <a:r>
              <a:rPr lang="en-US" sz="1800" i="1" dirty="0" err="1" smtClean="0"/>
              <a:t>Wessam</a:t>
            </a:r>
            <a:r>
              <a:rPr lang="en-US" sz="1800" i="1" dirty="0" smtClean="0"/>
              <a:t> Al </a:t>
            </a:r>
            <a:r>
              <a:rPr lang="en-US" sz="1800" i="1" dirty="0" err="1" smtClean="0"/>
              <a:t>Azzawi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5867400" cy="2505075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Friction:</a:t>
            </a:r>
          </a:p>
          <a:p>
            <a:pPr algn="l">
              <a:lnSpc>
                <a:spcPct val="80000"/>
              </a:lnSpc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200" i="1" dirty="0" smtClean="0">
                <a:solidFill>
                  <a:schemeClr val="tx1"/>
                </a:solidFill>
              </a:rPr>
              <a:t>Minimum </a:t>
            </a:r>
            <a:r>
              <a:rPr lang="en-US" sz="2200" i="1" dirty="0">
                <a:solidFill>
                  <a:schemeClr val="tx1"/>
                </a:solidFill>
              </a:rPr>
              <a:t>Force Required to Slide a </a:t>
            </a:r>
            <a:r>
              <a:rPr lang="en-US" sz="2200" i="1" dirty="0" smtClean="0">
                <a:solidFill>
                  <a:schemeClr val="tx1"/>
                </a:solidFill>
              </a:rPr>
              <a:t>Body</a:t>
            </a:r>
            <a:endParaRPr lang="en-US" sz="2000" dirty="0">
              <a:solidFill>
                <a:schemeClr val="tx1"/>
              </a:solidFill>
            </a:endParaRPr>
          </a:p>
          <a:p>
            <a:pPr marL="342900" algn="l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For the </a:t>
            </a:r>
            <a:r>
              <a:rPr lang="en-US" sz="2000" dirty="0">
                <a:solidFill>
                  <a:schemeClr val="tx1"/>
                </a:solidFill>
              </a:rPr>
              <a:t>equilibrium of the body </a:t>
            </a:r>
            <a:r>
              <a:rPr lang="en-US" sz="2000" dirty="0" smtClean="0">
                <a:solidFill>
                  <a:schemeClr val="tx1"/>
                </a:solidFill>
              </a:rPr>
              <a:t>A:</a:t>
            </a:r>
          </a:p>
          <a:p>
            <a:pPr marL="342900" algn="l">
              <a:lnSpc>
                <a:spcPct val="80000"/>
              </a:lnSpc>
            </a:pP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N</a:t>
            </a:r>
            <a:r>
              <a:rPr lang="en-US" sz="2000" i="1" dirty="0">
                <a:solidFill>
                  <a:schemeClr val="tx1"/>
                </a:solidFill>
              </a:rPr>
              <a:t> + P sin </a:t>
            </a:r>
            <a:r>
              <a:rPr lang="el-GR" sz="2000" i="1" dirty="0">
                <a:solidFill>
                  <a:schemeClr val="tx1"/>
                </a:solidFill>
              </a:rPr>
              <a:t>θ = </a:t>
            </a:r>
            <a:r>
              <a:rPr lang="en-US" sz="2000" i="1" dirty="0" smtClean="0">
                <a:solidFill>
                  <a:schemeClr val="tx1"/>
                </a:solidFill>
              </a:rPr>
              <a:t>W 		……..(1)</a:t>
            </a:r>
          </a:p>
          <a:p>
            <a:pPr marL="342900" algn="l">
              <a:lnSpc>
                <a:spcPct val="80000"/>
              </a:lnSpc>
            </a:pPr>
            <a:r>
              <a:rPr lang="pl-PL" sz="2000" i="1" dirty="0">
                <a:solidFill>
                  <a:schemeClr val="tx1"/>
                </a:solidFill>
              </a:rPr>
              <a:t>R</a:t>
            </a:r>
            <a:r>
              <a:rPr lang="pl-PL" sz="2000" i="1" baseline="-25000" dirty="0">
                <a:solidFill>
                  <a:schemeClr val="tx1"/>
                </a:solidFill>
              </a:rPr>
              <a:t>N</a:t>
            </a:r>
            <a:r>
              <a:rPr lang="pl-PL" sz="2000" i="1" dirty="0">
                <a:solidFill>
                  <a:schemeClr val="tx1"/>
                </a:solidFill>
              </a:rPr>
              <a:t> = W – P sin </a:t>
            </a:r>
            <a:r>
              <a:rPr lang="pl-PL" sz="2000" i="1" dirty="0" smtClean="0">
                <a:solidFill>
                  <a:schemeClr val="tx1"/>
                </a:solidFill>
              </a:rPr>
              <a:t>θ</a:t>
            </a:r>
            <a:r>
              <a:rPr lang="en-US" sz="2000" i="1" dirty="0" smtClean="0">
                <a:solidFill>
                  <a:schemeClr val="tx1"/>
                </a:solidFill>
              </a:rPr>
              <a:t> 		……..(2)</a:t>
            </a:r>
          </a:p>
          <a:p>
            <a:pPr marL="342900" algn="l">
              <a:lnSpc>
                <a:spcPct val="80000"/>
              </a:lnSpc>
            </a:pPr>
            <a:r>
              <a:rPr lang="en-US" sz="2000" i="1" dirty="0">
                <a:solidFill>
                  <a:schemeClr val="tx1"/>
                </a:solidFill>
              </a:rPr>
              <a:t>P cos </a:t>
            </a:r>
            <a:r>
              <a:rPr lang="el-GR" sz="2000" i="1" dirty="0">
                <a:solidFill>
                  <a:schemeClr val="tx1"/>
                </a:solidFill>
              </a:rPr>
              <a:t>θ = </a:t>
            </a:r>
            <a:r>
              <a:rPr lang="en-US" sz="2000" i="1" dirty="0">
                <a:solidFill>
                  <a:schemeClr val="tx1"/>
                </a:solidFill>
              </a:rPr>
              <a:t>F = </a:t>
            </a:r>
            <a:r>
              <a:rPr lang="el-GR" sz="2000" i="1" dirty="0">
                <a:solidFill>
                  <a:schemeClr val="tx1"/>
                </a:solidFill>
              </a:rPr>
              <a:t>μ.</a:t>
            </a: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N</a:t>
            </a:r>
          </a:p>
          <a:p>
            <a:pPr marL="342900" algn="l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Substituting the value of 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from equation </a:t>
            </a:r>
            <a:r>
              <a:rPr lang="en-US" sz="2000" dirty="0" smtClean="0">
                <a:solidFill>
                  <a:schemeClr val="tx1"/>
                </a:solidFill>
              </a:rPr>
              <a:t>(1),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4192-2753-4076-A185-6990D7EA4EDA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88A6-7085-4034-9183-7DDB7227ED7B}" type="datetime1">
              <a:rPr lang="en-US" smtClean="0"/>
              <a:t>10/19/2018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685800"/>
            <a:ext cx="845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66800"/>
            <a:ext cx="28956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762000" y="3048000"/>
            <a:ext cx="8229600" cy="3400931"/>
            <a:chOff x="762000" y="3316639"/>
            <a:chExt cx="8229600" cy="3400931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400" y="4953000"/>
              <a:ext cx="1752600" cy="659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762000" y="3316639"/>
              <a:ext cx="8229600" cy="3400931"/>
              <a:chOff x="762000" y="3316639"/>
              <a:chExt cx="8229600" cy="3400931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762000" y="3316639"/>
                <a:ext cx="8229600" cy="3400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P cos </a:t>
                </a:r>
                <a:r>
                  <a:rPr lang="el-GR" sz="2000" i="1" dirty="0" smtClean="0"/>
                  <a:t>θ = μ (</a:t>
                </a:r>
                <a:r>
                  <a:rPr lang="en-US" sz="2000" i="1" dirty="0" smtClean="0"/>
                  <a:t>W – P sin </a:t>
                </a:r>
                <a:r>
                  <a:rPr lang="el-GR" sz="2000" i="1" dirty="0" smtClean="0"/>
                  <a:t>θ) = </a:t>
                </a:r>
                <a:r>
                  <a:rPr lang="en-US" sz="2000" i="1" dirty="0" smtClean="0"/>
                  <a:t>tan </a:t>
                </a:r>
                <a:r>
                  <a:rPr lang="el-GR" sz="2000" dirty="0" smtClean="0"/>
                  <a:t>φ</a:t>
                </a:r>
                <a:r>
                  <a:rPr lang="el-GR" sz="2000" i="1" dirty="0" smtClean="0"/>
                  <a:t> (</a:t>
                </a:r>
                <a:r>
                  <a:rPr lang="en-US" sz="2000" i="1" dirty="0" smtClean="0"/>
                  <a:t>W – P sin </a:t>
                </a:r>
                <a:r>
                  <a:rPr lang="el-GR" sz="2000" i="1" dirty="0" smtClean="0"/>
                  <a:t>θ)</a:t>
                </a:r>
                <a:r>
                  <a:rPr lang="en-US" sz="2000" i="1" dirty="0" smtClean="0"/>
                  <a:t>	   </a:t>
                </a:r>
                <a:r>
                  <a:rPr lang="el-GR" sz="2000" i="1" dirty="0" smtClean="0"/>
                  <a:t>∵ μ = </a:t>
                </a:r>
                <a:r>
                  <a:rPr lang="en-US" sz="2000" i="1" dirty="0" smtClean="0"/>
                  <a:t>tan </a:t>
                </a:r>
                <a:r>
                  <a:rPr lang="el-GR" sz="2000" dirty="0" smtClean="0"/>
                  <a:t>φ</a:t>
                </a:r>
                <a:endParaRPr lang="en-US" sz="2000" i="1" dirty="0" smtClean="0"/>
              </a:p>
              <a:p>
                <a:endParaRPr lang="en-US" sz="2000" i="1" dirty="0" smtClean="0"/>
              </a:p>
              <a:p>
                <a:r>
                  <a:rPr lang="en-US" sz="2000" i="1" dirty="0" smtClean="0"/>
                  <a:t> </a:t>
                </a:r>
              </a:p>
              <a:p>
                <a:r>
                  <a:rPr lang="en-US" sz="2000" i="1" dirty="0" smtClean="0"/>
                  <a:t>P cos </a:t>
                </a:r>
                <a:r>
                  <a:rPr lang="el-GR" sz="2000" i="1" dirty="0" smtClean="0"/>
                  <a:t>θ .</a:t>
                </a:r>
                <a:r>
                  <a:rPr lang="en-US" sz="2000" i="1" dirty="0" smtClean="0"/>
                  <a:t>cos </a:t>
                </a:r>
                <a:r>
                  <a:rPr lang="el-GR" sz="2000" dirty="0" smtClean="0"/>
                  <a:t>φ</a:t>
                </a:r>
                <a:r>
                  <a:rPr lang="el-GR" sz="2000" i="1" dirty="0" smtClean="0"/>
                  <a:t> = </a:t>
                </a:r>
                <a:r>
                  <a:rPr lang="en-US" sz="2000" i="1" dirty="0" smtClean="0"/>
                  <a:t>W sin </a:t>
                </a:r>
                <a:r>
                  <a:rPr lang="el-GR" sz="2000" i="1" dirty="0" smtClean="0"/>
                  <a:t>φ – </a:t>
                </a:r>
                <a:r>
                  <a:rPr lang="en-US" sz="2000" i="1" dirty="0" smtClean="0"/>
                  <a:t>P sin </a:t>
                </a:r>
                <a:r>
                  <a:rPr lang="el-GR" sz="2000" i="1" dirty="0" smtClean="0"/>
                  <a:t>θ.</a:t>
                </a:r>
                <a:r>
                  <a:rPr lang="en-US" sz="2000" i="1" dirty="0" smtClean="0"/>
                  <a:t>sin </a:t>
                </a:r>
                <a:r>
                  <a:rPr lang="el-GR" sz="2000" dirty="0" smtClean="0"/>
                  <a:t>φ</a:t>
                </a:r>
                <a:endParaRPr lang="en-US" sz="2000" dirty="0" smtClean="0"/>
              </a:p>
              <a:p>
                <a:r>
                  <a:rPr lang="en-US" sz="2000" i="1" dirty="0"/>
                  <a:t>P cos </a:t>
                </a:r>
                <a:r>
                  <a:rPr lang="el-GR" sz="2000" i="1" dirty="0"/>
                  <a:t>θ.</a:t>
                </a:r>
                <a:r>
                  <a:rPr lang="en-US" sz="2000" i="1" dirty="0"/>
                  <a:t>cos </a:t>
                </a:r>
                <a:r>
                  <a:rPr lang="el-GR" sz="2000" dirty="0"/>
                  <a:t>φ</a:t>
                </a:r>
                <a:r>
                  <a:rPr lang="el-GR" sz="2000" i="1" dirty="0"/>
                  <a:t> + </a:t>
                </a:r>
                <a:r>
                  <a:rPr lang="en-US" sz="2000" i="1" dirty="0"/>
                  <a:t>P sin </a:t>
                </a:r>
                <a:r>
                  <a:rPr lang="el-GR" sz="2000" i="1" dirty="0"/>
                  <a:t>θ.</a:t>
                </a:r>
                <a:r>
                  <a:rPr lang="en-US" sz="2000" i="1" dirty="0"/>
                  <a:t>sin </a:t>
                </a:r>
                <a:r>
                  <a:rPr lang="el-GR" sz="2000" dirty="0"/>
                  <a:t>φ</a:t>
                </a:r>
                <a:r>
                  <a:rPr lang="el-GR" sz="2000" i="1" dirty="0"/>
                  <a:t> = </a:t>
                </a:r>
                <a:r>
                  <a:rPr lang="en-US" sz="2000" i="1" dirty="0"/>
                  <a:t>W sin </a:t>
                </a:r>
                <a:r>
                  <a:rPr lang="el-GR" sz="2000" dirty="0" smtClean="0"/>
                  <a:t>φ</a:t>
                </a:r>
                <a:r>
                  <a:rPr lang="en-US" sz="2000" dirty="0" smtClean="0"/>
                  <a:t>	</a:t>
                </a:r>
                <a:r>
                  <a:rPr lang="en-US" sz="1500" dirty="0" smtClean="0"/>
                  <a:t>(</a:t>
                </a:r>
                <a:r>
                  <a:rPr lang="es-ES" sz="1500" dirty="0" smtClean="0"/>
                  <a:t>∵</a:t>
                </a:r>
                <a:r>
                  <a:rPr lang="es-ES" sz="1500" dirty="0" err="1"/>
                  <a:t>cos</a:t>
                </a:r>
                <a:r>
                  <a:rPr lang="es-ES" sz="1500" dirty="0"/>
                  <a:t> θ. </a:t>
                </a:r>
                <a:r>
                  <a:rPr lang="es-ES" sz="1500" dirty="0" err="1"/>
                  <a:t>cos</a:t>
                </a:r>
                <a:r>
                  <a:rPr lang="es-ES" sz="1500" dirty="0"/>
                  <a:t> φ + sin </a:t>
                </a:r>
                <a:r>
                  <a:rPr lang="es-ES" sz="1500" dirty="0" err="1"/>
                  <a:t>θ.sin</a:t>
                </a:r>
                <a:r>
                  <a:rPr lang="es-ES" sz="1500" dirty="0"/>
                  <a:t> φ = </a:t>
                </a:r>
                <a:r>
                  <a:rPr lang="es-ES" sz="1500" dirty="0" err="1"/>
                  <a:t>cos</a:t>
                </a:r>
                <a:r>
                  <a:rPr lang="es-ES" sz="1500" dirty="0"/>
                  <a:t> (θ – φ</a:t>
                </a:r>
                <a:r>
                  <a:rPr lang="es-ES" sz="1500" dirty="0" smtClean="0"/>
                  <a:t>))</a:t>
                </a:r>
              </a:p>
              <a:p>
                <a:endParaRPr lang="en-US" sz="1500" dirty="0" smtClean="0"/>
              </a:p>
              <a:p>
                <a:r>
                  <a:rPr lang="es-ES" sz="2000" i="1" dirty="0" smtClean="0"/>
                  <a:t>   </a:t>
                </a:r>
              </a:p>
              <a:p>
                <a:endParaRPr lang="en-US" sz="2000" i="1" dirty="0" smtClean="0"/>
              </a:p>
              <a:p>
                <a:r>
                  <a:rPr lang="en-US" sz="2000" i="1" dirty="0" smtClean="0"/>
                  <a:t>For </a:t>
                </a:r>
                <a:r>
                  <a:rPr lang="en-US" sz="2000" i="1" dirty="0"/>
                  <a:t>P to be minimum, cos (θ – </a:t>
                </a:r>
                <a:r>
                  <a:rPr lang="en-US" sz="2000" dirty="0"/>
                  <a:t>φ</a:t>
                </a:r>
                <a:r>
                  <a:rPr lang="en-US" sz="2000" i="1" dirty="0"/>
                  <a:t>) should be </a:t>
                </a:r>
                <a:r>
                  <a:rPr lang="en-US" sz="2000" i="1" dirty="0" smtClean="0"/>
                  <a:t>maximum</a:t>
                </a:r>
              </a:p>
              <a:p>
                <a:r>
                  <a:rPr lang="en-US" sz="2000" i="1" dirty="0" smtClean="0"/>
                  <a:t>cos </a:t>
                </a:r>
                <a:r>
                  <a:rPr lang="en-US" sz="2000" i="1" dirty="0"/>
                  <a:t>(θ – </a:t>
                </a:r>
                <a:r>
                  <a:rPr lang="en-US" sz="2000" dirty="0"/>
                  <a:t>φ</a:t>
                </a:r>
                <a:r>
                  <a:rPr lang="en-US" sz="2000" i="1" dirty="0"/>
                  <a:t>) = </a:t>
                </a:r>
                <a:r>
                  <a:rPr lang="en-US" sz="2000" i="1" dirty="0" smtClean="0"/>
                  <a:t>1	or    θ </a:t>
                </a:r>
                <a:r>
                  <a:rPr lang="en-US" sz="2000" i="1" dirty="0"/>
                  <a:t>– </a:t>
                </a:r>
                <a:r>
                  <a:rPr lang="en-US" sz="2000" dirty="0"/>
                  <a:t>φ</a:t>
                </a:r>
                <a:r>
                  <a:rPr lang="en-US" sz="2000" i="1" dirty="0"/>
                  <a:t> = 0°  </a:t>
                </a:r>
                <a:r>
                  <a:rPr lang="en-US" sz="2000" i="1" dirty="0" smtClean="0"/>
                  <a:t>  or     θ </a:t>
                </a:r>
                <a:r>
                  <a:rPr lang="en-US" sz="2000" i="1" dirty="0"/>
                  <a:t>= </a:t>
                </a:r>
                <a:r>
                  <a:rPr lang="en-US" sz="2000" i="1" dirty="0" smtClean="0"/>
                  <a:t>φ	</a:t>
                </a:r>
                <a:r>
                  <a:rPr lang="en-US" sz="2000" i="1" dirty="0"/>
                  <a:t>	</a:t>
                </a:r>
                <a:r>
                  <a:rPr lang="en-US" sz="2000" i="1" dirty="0" err="1"/>
                  <a:t>P</a:t>
                </a:r>
                <a:r>
                  <a:rPr lang="en-US" sz="2000" i="1" baseline="-25000" dirty="0" err="1"/>
                  <a:t>min</a:t>
                </a:r>
                <a:r>
                  <a:rPr lang="en-US" sz="2000" i="1" dirty="0"/>
                  <a:t> = W sin </a:t>
                </a:r>
                <a:r>
                  <a:rPr lang="el-GR" sz="2000" i="1" dirty="0"/>
                  <a:t>θ</a:t>
                </a:r>
                <a:endParaRPr lang="es-ES" sz="2000" i="1" dirty="0" smtClean="0"/>
              </a:p>
              <a:p>
                <a:endParaRPr lang="en-US" sz="2000" i="1" dirty="0"/>
              </a:p>
            </p:txBody>
          </p:sp>
          <p:pic>
            <p:nvPicPr>
              <p:cNvPr id="6147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9000" y="3733800"/>
                <a:ext cx="2286000" cy="5887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6705600" y="3733800"/>
                <a:ext cx="99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(x </a:t>
                </a:r>
                <a:r>
                  <a:rPr lang="en-US" dirty="0"/>
                  <a:t>cos </a:t>
                </a:r>
                <a:r>
                  <a:rPr lang="el-GR" dirty="0" smtClean="0"/>
                  <a:t>φ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</p:grpSp>
      </p:grpSp>
      <p:sp>
        <p:nvSpPr>
          <p:cNvPr id="11" name="Right Arrow 10"/>
          <p:cNvSpPr/>
          <p:nvPr/>
        </p:nvSpPr>
        <p:spPr>
          <a:xfrm>
            <a:off x="5791200" y="5867400"/>
            <a:ext cx="304800" cy="762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9730</TotalTime>
  <Words>1694</Words>
  <Application>Microsoft Office PowerPoint</Application>
  <PresentationFormat>On-screen Show (4:3)</PresentationFormat>
  <Paragraphs>285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  <vt:lpstr>Theory of machines      Wessam Al Azzawi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machines      Wessam Al Azzawi</dc:title>
  <dc:creator>Wessam</dc:creator>
  <cp:lastModifiedBy>Wessam</cp:lastModifiedBy>
  <cp:revision>218</cp:revision>
  <dcterms:created xsi:type="dcterms:W3CDTF">2018-10-06T04:41:10Z</dcterms:created>
  <dcterms:modified xsi:type="dcterms:W3CDTF">2018-10-19T13:19:11Z</dcterms:modified>
</cp:coreProperties>
</file>